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127" y="-1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778" y="889"/>
                </a:moveTo>
                <a:lnTo>
                  <a:pt x="1511" y="266"/>
                </a:lnTo>
                <a:lnTo>
                  <a:pt x="889" y="0"/>
                </a:lnTo>
                <a:lnTo>
                  <a:pt x="254" y="266"/>
                </a:lnTo>
                <a:lnTo>
                  <a:pt x="0" y="889"/>
                </a:lnTo>
                <a:lnTo>
                  <a:pt x="254" y="1524"/>
                </a:lnTo>
                <a:lnTo>
                  <a:pt x="889" y="1778"/>
                </a:lnTo>
                <a:lnTo>
                  <a:pt x="1511" y="1524"/>
                </a:lnTo>
                <a:lnTo>
                  <a:pt x="1778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80795"/>
            <a:ext cx="2594356" cy="14745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6329" y="122428"/>
            <a:ext cx="5044694" cy="28533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127" y="-1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778" y="889"/>
                </a:moveTo>
                <a:lnTo>
                  <a:pt x="1511" y="266"/>
                </a:lnTo>
                <a:lnTo>
                  <a:pt x="889" y="0"/>
                </a:lnTo>
                <a:lnTo>
                  <a:pt x="254" y="266"/>
                </a:lnTo>
                <a:lnTo>
                  <a:pt x="0" y="889"/>
                </a:lnTo>
                <a:lnTo>
                  <a:pt x="254" y="1524"/>
                </a:lnTo>
                <a:lnTo>
                  <a:pt x="889" y="1778"/>
                </a:lnTo>
                <a:lnTo>
                  <a:pt x="1511" y="1524"/>
                </a:lnTo>
                <a:lnTo>
                  <a:pt x="1778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09" y="1235202"/>
            <a:ext cx="553212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4404" y="2935985"/>
            <a:ext cx="5907405" cy="2315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6" y="-126"/>
            <a:ext cx="12192635" cy="6858634"/>
            <a:chOff x="-126" y="-126"/>
            <a:chExt cx="12192635" cy="6858634"/>
          </a:xfrm>
        </p:grpSpPr>
        <p:sp>
          <p:nvSpPr>
            <p:cNvPr id="3" name="object 3"/>
            <p:cNvSpPr/>
            <p:nvPr/>
          </p:nvSpPr>
          <p:spPr>
            <a:xfrm>
              <a:off x="-127" y="-1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8" y="889"/>
                  </a:moveTo>
                  <a:lnTo>
                    <a:pt x="1511" y="266"/>
                  </a:lnTo>
                  <a:lnTo>
                    <a:pt x="889" y="0"/>
                  </a:lnTo>
                  <a:lnTo>
                    <a:pt x="254" y="266"/>
                  </a:lnTo>
                  <a:lnTo>
                    <a:pt x="0" y="889"/>
                  </a:lnTo>
                  <a:lnTo>
                    <a:pt x="254" y="1524"/>
                  </a:lnTo>
                  <a:lnTo>
                    <a:pt x="889" y="1778"/>
                  </a:lnTo>
                  <a:lnTo>
                    <a:pt x="1511" y="1524"/>
                  </a:lnTo>
                  <a:lnTo>
                    <a:pt x="1778" y="8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80796"/>
              <a:ext cx="2594356" cy="1474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0468" y="3627627"/>
              <a:ext cx="2710307" cy="15364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6328" y="122427"/>
              <a:ext cx="5044694" cy="28533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05848" y="0"/>
              <a:ext cx="1636429" cy="110261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7155" y="277368"/>
            <a:ext cx="623316" cy="6233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13458" y="442086"/>
            <a:ext cx="245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СОФТ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8005" y="2503119"/>
            <a:ext cx="33381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94385">
              <a:lnSpc>
                <a:spcPct val="100000"/>
              </a:lnSpc>
              <a:spcBef>
                <a:spcPts val="100"/>
              </a:spcBef>
            </a:pPr>
            <a:r>
              <a:rPr sz="6000" b="1" spc="-20" dirty="0">
                <a:solidFill>
                  <a:srgbClr val="FFFFFF"/>
                </a:solidFill>
                <a:latin typeface="Arial"/>
                <a:cs typeface="Arial"/>
              </a:rPr>
              <a:t>СБЕР </a:t>
            </a:r>
            <a:r>
              <a:rPr sz="6000" b="1" spc="130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endParaRPr sz="6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8005" y="4332858"/>
            <a:ext cx="23279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45" dirty="0">
                <a:solidFill>
                  <a:srgbClr val="FFFFFF"/>
                </a:solidFill>
                <a:latin typeface="Arial"/>
                <a:cs typeface="Arial"/>
              </a:rPr>
              <a:t>СОФТ</a:t>
            </a:r>
            <a:endParaRPr sz="6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3329" y="4514469"/>
            <a:ext cx="15113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94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ТАРГЕТ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60" dirty="0">
                <a:solidFill>
                  <a:srgbClr val="FFFFFF"/>
                </a:solidFill>
                <a:latin typeface="Arial"/>
                <a:cs typeface="Arial"/>
              </a:rPr>
              <a:t>ЛИД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r>
              <a:rPr sz="1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БОТ</a:t>
            </a:r>
            <a:endParaRPr sz="1200">
              <a:latin typeface="Arial"/>
              <a:cs typeface="Arial"/>
            </a:endParaRPr>
          </a:p>
          <a:p>
            <a:pPr marL="12700" marR="676910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SBER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CRM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SBER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ERP</a:t>
            </a:r>
            <a:endParaRPr sz="1200">
              <a:latin typeface="Arial"/>
              <a:cs typeface="Arial"/>
            </a:endParaRPr>
          </a:p>
          <a:p>
            <a:pPr marL="12700" marR="159385">
              <a:lnSpc>
                <a:spcPct val="100000"/>
              </a:lnSpc>
            </a:pPr>
            <a:r>
              <a:rPr sz="1200" b="1" spc="70" dirty="0">
                <a:solidFill>
                  <a:srgbClr val="FFFFFF"/>
                </a:solidFill>
                <a:latin typeface="Arial"/>
                <a:cs typeface="Arial"/>
              </a:rPr>
              <a:t>AI-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ПРОДУКТЫ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IT-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ИНТЕГРАЦИИ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10556" y="1541079"/>
            <a:ext cx="647700" cy="1760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50"/>
              </a:lnSpc>
            </a:pP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Цифровые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решения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бизнеса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любого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масштаба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9653" y="256951"/>
            <a:ext cx="2522347" cy="143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0469" y="4013200"/>
            <a:ext cx="2710307" cy="153644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9152" y="2003806"/>
            <a:ext cx="4135120" cy="1580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killer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feature:</a:t>
            </a:r>
            <a:endParaRPr sz="1400">
              <a:latin typeface="Arial"/>
              <a:cs typeface="Arial"/>
            </a:endParaRPr>
          </a:p>
          <a:p>
            <a:pPr marL="170815" marR="5080">
              <a:lnSpc>
                <a:spcPct val="150100"/>
              </a:lnSpc>
              <a:spcBef>
                <a:spcPts val="905"/>
              </a:spcBef>
            </a:pP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No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code/low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code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платформа,</a:t>
            </a: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позволяет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настраивать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CRM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IT-интеграторов.</a:t>
            </a:r>
            <a:r>
              <a:rPr sz="1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Нет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аналогов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рынке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РФ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малом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среднем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бизнесе.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70815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z="1200" spc="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объектов</a:t>
            </a:r>
            <a:r>
              <a:rPr sz="1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позволяет</a:t>
            </a:r>
            <a:r>
              <a:rPr sz="12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настроить</a:t>
            </a:r>
            <a:r>
              <a:rPr sz="12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CRM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7647" y="3650107"/>
            <a:ext cx="1310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любой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647" y="3959733"/>
            <a:ext cx="390779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Интеграция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данных</a:t>
            </a: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платёжной</a:t>
            </a:r>
            <a:r>
              <a:rPr sz="1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аналитики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Сбера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прогнозирование</a:t>
            </a:r>
            <a:r>
              <a:rPr sz="1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AI-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технологий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7647" y="4726304"/>
            <a:ext cx="3557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Уникальный</a:t>
            </a:r>
            <a:r>
              <a:rPr sz="1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спец.</a:t>
            </a:r>
            <a:r>
              <a:rPr sz="1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оффер</a:t>
            </a:r>
            <a:r>
              <a:rPr sz="1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рынке</a:t>
            </a:r>
            <a:r>
              <a:rPr sz="1200" spc="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CRM-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7647" y="5036820"/>
            <a:ext cx="395477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Интегрированный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подбора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контрагентов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базе</a:t>
            </a:r>
            <a:r>
              <a:rPr sz="1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данных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Сбера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8024" y="5712663"/>
            <a:ext cx="4636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Мощный</a:t>
            </a:r>
            <a:r>
              <a:rPr sz="120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драйвер</a:t>
            </a:r>
            <a:r>
              <a:rPr sz="120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удержания</a:t>
            </a:r>
            <a:r>
              <a:rPr sz="12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клиентской</a:t>
            </a:r>
            <a:r>
              <a:rPr sz="1200" spc="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базы</a:t>
            </a:r>
            <a:r>
              <a:rPr sz="1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(клей-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продукт),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привлечения</a:t>
            </a:r>
            <a:r>
              <a:rPr sz="1200" spc="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неклиентов.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2389632"/>
            <a:ext cx="307847" cy="3078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3334511"/>
            <a:ext cx="307847" cy="3078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4014215"/>
            <a:ext cx="307847" cy="3063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4687823"/>
            <a:ext cx="307847" cy="3078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5074920"/>
            <a:ext cx="307847" cy="3078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516" y="5750052"/>
            <a:ext cx="307847" cy="30784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285357" y="5736314"/>
            <a:ext cx="4702810" cy="5753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Меньше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чем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реализовано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больше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40" dirty="0">
                <a:solidFill>
                  <a:srgbClr val="36FFB0"/>
                </a:solidFill>
                <a:latin typeface="Arial"/>
                <a:cs typeface="Arial"/>
              </a:rPr>
              <a:t>1</a:t>
            </a:r>
            <a:r>
              <a:rPr sz="1200" b="1" spc="30" dirty="0">
                <a:solidFill>
                  <a:srgbClr val="36FFB0"/>
                </a:solidFill>
                <a:latin typeface="Arial"/>
                <a:cs typeface="Arial"/>
              </a:rPr>
              <a:t> </a:t>
            </a:r>
            <a:r>
              <a:rPr sz="1200" b="1" spc="75" dirty="0">
                <a:solidFill>
                  <a:srgbClr val="36FFB0"/>
                </a:solidFill>
                <a:latin typeface="Arial"/>
                <a:cs typeface="Arial"/>
              </a:rPr>
              <a:t>000</a:t>
            </a:r>
            <a:r>
              <a:rPr sz="1200" b="1" spc="35" dirty="0">
                <a:solidFill>
                  <a:srgbClr val="36FFB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кастомных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CRM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всех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ключевых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отраслях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бизнеса.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5357" y="3688460"/>
            <a:ext cx="461581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280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6FFB0"/>
                </a:solidFill>
                <a:latin typeface="Arial"/>
                <a:cs typeface="Arial"/>
              </a:rPr>
              <a:t>Бизнес-</a:t>
            </a:r>
            <a:r>
              <a:rPr sz="1800" b="1" spc="-20" dirty="0">
                <a:solidFill>
                  <a:srgbClr val="36FFB0"/>
                </a:solidFill>
                <a:latin typeface="Arial"/>
                <a:cs typeface="Arial"/>
              </a:rPr>
              <a:t>цикл </a:t>
            </a:r>
            <a:r>
              <a:rPr sz="1800" b="1" spc="-10" dirty="0">
                <a:solidFill>
                  <a:srgbClr val="36FFB0"/>
                </a:solidFill>
                <a:latin typeface="Arial"/>
                <a:cs typeface="Arial"/>
              </a:rPr>
              <a:t>под</a:t>
            </a:r>
            <a:r>
              <a:rPr sz="1800" b="1" spc="-100" dirty="0">
                <a:solidFill>
                  <a:srgbClr val="36FFB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6FFB0"/>
                </a:solidFill>
                <a:latin typeface="Arial"/>
                <a:cs typeface="Arial"/>
              </a:rPr>
              <a:t>ключ</a:t>
            </a:r>
            <a:endParaRPr sz="18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Продажа,</a:t>
            </a:r>
            <a:r>
              <a:rPr sz="12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внедрение,</a:t>
            </a:r>
            <a:r>
              <a:rPr sz="1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</a:t>
            </a:r>
            <a:r>
              <a:rPr sz="12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«под</a:t>
            </a:r>
            <a:r>
              <a:rPr sz="1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ключ»</a:t>
            </a:r>
            <a:endParaRPr sz="12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реализует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IT-компания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36FFB0"/>
                </a:solidFill>
                <a:latin typeface="Arial"/>
                <a:cs typeface="Arial"/>
              </a:rPr>
              <a:t>СберБизнесСофт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7736" y="5064378"/>
            <a:ext cx="1372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6FFB0"/>
                </a:solidFill>
                <a:latin typeface="Arial"/>
                <a:cs typeface="Arial"/>
              </a:rPr>
              <a:t>Отраслевая </a:t>
            </a:r>
            <a:r>
              <a:rPr sz="1800" b="1" spc="-10" dirty="0">
                <a:solidFill>
                  <a:srgbClr val="36FFB0"/>
                </a:solidFill>
                <a:latin typeface="Arial"/>
                <a:cs typeface="Arial"/>
              </a:rPr>
              <a:t>Экспертиза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5624" y="1229359"/>
            <a:ext cx="4267835" cy="4889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b="1" dirty="0">
                <a:solidFill>
                  <a:srgbClr val="C760CE"/>
                </a:solidFill>
                <a:latin typeface="Arial"/>
                <a:cs typeface="Arial"/>
              </a:rPr>
              <a:t>SberCRM</a:t>
            </a:r>
            <a:r>
              <a:rPr sz="1800" b="1" spc="-20" dirty="0">
                <a:solidFill>
                  <a:srgbClr val="C760C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платформа</a:t>
            </a:r>
            <a:r>
              <a:rPr sz="1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автоматизации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бизнеса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продаж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595" y="121920"/>
            <a:ext cx="484631" cy="48463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74521" y="220725"/>
            <a:ext cx="2183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СОФТ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09916" y="1597152"/>
            <a:ext cx="2788920" cy="238353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595486" y="1190371"/>
            <a:ext cx="1081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8FDBD"/>
                </a:solidFill>
                <a:latin typeface="Arial"/>
                <a:cs typeface="Arial"/>
              </a:rPr>
              <a:t>SberCRM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469" y="4013200"/>
            <a:ext cx="2710307" cy="153644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508365" y="0"/>
            <a:ext cx="2936875" cy="2182495"/>
            <a:chOff x="8508365" y="0"/>
            <a:chExt cx="2936875" cy="21824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8365" y="0"/>
              <a:ext cx="2606741" cy="1466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60" y="996696"/>
              <a:ext cx="1249679" cy="11856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54404" y="2141296"/>
            <a:ext cx="22821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Основные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killer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feature: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404" y="2597658"/>
            <a:ext cx="6189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Готовые</a:t>
            </a:r>
            <a:r>
              <a:rPr sz="12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стратегии</a:t>
            </a:r>
            <a:r>
              <a:rPr sz="1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(custom</a:t>
            </a:r>
            <a:r>
              <a:rPr sz="12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box)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основе</a:t>
            </a:r>
            <a:r>
              <a:rPr sz="1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платёжной</a:t>
            </a:r>
            <a:r>
              <a:rPr sz="1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аналитики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Сбера;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" dirty="0"/>
              <a:t>Продвижение</a:t>
            </a:r>
            <a:r>
              <a:rPr spc="15" dirty="0"/>
              <a:t> </a:t>
            </a:r>
            <a:r>
              <a:rPr spc="10" dirty="0"/>
              <a:t>вашей</a:t>
            </a:r>
            <a:r>
              <a:rPr spc="20" dirty="0"/>
              <a:t> компании на</a:t>
            </a:r>
            <a:r>
              <a:rPr spc="50" dirty="0"/>
              <a:t> </a:t>
            </a:r>
            <a:r>
              <a:rPr spc="20" dirty="0"/>
              <a:t>TOP</a:t>
            </a:r>
            <a:r>
              <a:rPr spc="45" dirty="0"/>
              <a:t> </a:t>
            </a:r>
            <a:r>
              <a:rPr spc="10" dirty="0"/>
              <a:t>площадках:</a:t>
            </a:r>
            <a:r>
              <a:rPr spc="35" dirty="0"/>
              <a:t> </a:t>
            </a:r>
            <a:r>
              <a:rPr spc="20" dirty="0"/>
              <a:t>Mail.Group,</a:t>
            </a:r>
            <a:r>
              <a:rPr spc="15" dirty="0"/>
              <a:t> </a:t>
            </a:r>
            <a:r>
              <a:rPr spc="-10" dirty="0"/>
              <a:t>Яндекс;</a:t>
            </a: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/>
              <a:t>Средний</a:t>
            </a:r>
            <a:r>
              <a:rPr spc="15" dirty="0"/>
              <a:t> </a:t>
            </a:r>
            <a:r>
              <a:rPr dirty="0"/>
              <a:t>CTR</a:t>
            </a:r>
            <a:r>
              <a:rPr spc="25" dirty="0"/>
              <a:t> </a:t>
            </a:r>
            <a:r>
              <a:rPr dirty="0"/>
              <a:t>наших</a:t>
            </a:r>
            <a:r>
              <a:rPr spc="20" dirty="0"/>
              <a:t> </a:t>
            </a:r>
            <a:r>
              <a:rPr dirty="0"/>
              <a:t>рекламных</a:t>
            </a:r>
            <a:r>
              <a:rPr spc="55" dirty="0"/>
              <a:t> </a:t>
            </a:r>
            <a:r>
              <a:rPr dirty="0"/>
              <a:t>кампаний</a:t>
            </a:r>
            <a:r>
              <a:rPr spc="15" dirty="0"/>
              <a:t> </a:t>
            </a:r>
            <a:r>
              <a:rPr dirty="0"/>
              <a:t>в</a:t>
            </a:r>
            <a:r>
              <a:rPr spc="25" dirty="0"/>
              <a:t> </a:t>
            </a:r>
            <a:r>
              <a:rPr dirty="0"/>
              <a:t>2</a:t>
            </a:r>
            <a:r>
              <a:rPr spc="30" dirty="0"/>
              <a:t> </a:t>
            </a:r>
            <a:r>
              <a:rPr dirty="0"/>
              <a:t>раза</a:t>
            </a:r>
            <a:r>
              <a:rPr spc="20" dirty="0"/>
              <a:t> </a:t>
            </a:r>
            <a:r>
              <a:rPr dirty="0"/>
              <a:t>выше</a:t>
            </a:r>
            <a:r>
              <a:rPr spc="25" dirty="0"/>
              <a:t> </a:t>
            </a:r>
            <a:r>
              <a:rPr dirty="0"/>
              <a:t>чем</a:t>
            </a:r>
            <a:r>
              <a:rPr spc="35" dirty="0"/>
              <a:t> </a:t>
            </a:r>
            <a:r>
              <a:rPr dirty="0"/>
              <a:t>по</a:t>
            </a:r>
            <a:r>
              <a:rPr spc="35" dirty="0"/>
              <a:t> </a:t>
            </a:r>
            <a:r>
              <a:rPr spc="-10" dirty="0"/>
              <a:t>рынку;</a:t>
            </a:r>
          </a:p>
          <a:p>
            <a:pPr marL="12700" marR="1955800">
              <a:lnSpc>
                <a:spcPct val="114999"/>
              </a:lnSpc>
              <a:spcBef>
                <a:spcPts val="1000"/>
              </a:spcBef>
            </a:pPr>
            <a:r>
              <a:rPr dirty="0"/>
              <a:t>Автоматическое</a:t>
            </a:r>
            <a:r>
              <a:rPr spc="165" dirty="0"/>
              <a:t> </a:t>
            </a:r>
            <a:r>
              <a:rPr dirty="0"/>
              <a:t>заполнение</a:t>
            </a:r>
            <a:r>
              <a:rPr spc="170" dirty="0"/>
              <a:t> </a:t>
            </a:r>
            <a:r>
              <a:rPr dirty="0"/>
              <a:t>рекламного</a:t>
            </a:r>
            <a:r>
              <a:rPr spc="210" dirty="0"/>
              <a:t> </a:t>
            </a:r>
            <a:r>
              <a:rPr spc="-10" dirty="0"/>
              <a:t>объявления </a:t>
            </a:r>
            <a:r>
              <a:rPr dirty="0"/>
              <a:t>на</a:t>
            </a:r>
            <a:r>
              <a:rPr spc="65" dirty="0"/>
              <a:t> </a:t>
            </a:r>
            <a:r>
              <a:rPr dirty="0"/>
              <a:t>основе</a:t>
            </a:r>
            <a:r>
              <a:rPr spc="70" dirty="0"/>
              <a:t> </a:t>
            </a:r>
            <a:r>
              <a:rPr dirty="0"/>
              <a:t>контента</a:t>
            </a:r>
            <a:r>
              <a:rPr spc="75" dirty="0"/>
              <a:t> </a:t>
            </a:r>
            <a:r>
              <a:rPr dirty="0"/>
              <a:t>сайта</a:t>
            </a:r>
            <a:r>
              <a:rPr spc="40" dirty="0"/>
              <a:t> </a:t>
            </a:r>
            <a:r>
              <a:rPr spc="-10" dirty="0"/>
              <a:t>клиента;</a:t>
            </a: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/>
              <a:t>Аналитика</a:t>
            </a:r>
            <a:r>
              <a:rPr spc="80" dirty="0"/>
              <a:t> </a:t>
            </a:r>
            <a:r>
              <a:rPr dirty="0"/>
              <a:t>с</a:t>
            </a:r>
            <a:r>
              <a:rPr spc="114" dirty="0"/>
              <a:t> </a:t>
            </a:r>
            <a:r>
              <a:rPr dirty="0"/>
              <a:t>маркетинговыми</a:t>
            </a:r>
            <a:r>
              <a:rPr spc="130" dirty="0"/>
              <a:t> </a:t>
            </a:r>
            <a:r>
              <a:rPr dirty="0"/>
              <a:t>триггерами</a:t>
            </a:r>
            <a:r>
              <a:rPr spc="150" dirty="0"/>
              <a:t> </a:t>
            </a:r>
            <a:r>
              <a:rPr dirty="0"/>
              <a:t>в</a:t>
            </a:r>
            <a:r>
              <a:rPr spc="110" dirty="0"/>
              <a:t> </a:t>
            </a:r>
            <a:r>
              <a:rPr spc="70" dirty="0"/>
              <a:t>ЛК</a:t>
            </a:r>
            <a:r>
              <a:rPr spc="114" dirty="0"/>
              <a:t> </a:t>
            </a:r>
            <a:r>
              <a:rPr spc="-10" dirty="0"/>
              <a:t>СберТаргет;</a:t>
            </a: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dirty="0"/>
              <a:t>Профессиональный</a:t>
            </a:r>
            <a:r>
              <a:rPr spc="60" dirty="0"/>
              <a:t> </a:t>
            </a:r>
            <a:r>
              <a:rPr dirty="0"/>
              <a:t>сопровождение</a:t>
            </a:r>
            <a:r>
              <a:rPr spc="105" dirty="0"/>
              <a:t> </a:t>
            </a:r>
            <a:r>
              <a:rPr dirty="0"/>
              <a:t>Таргетолога</a:t>
            </a:r>
            <a:r>
              <a:rPr spc="125" dirty="0"/>
              <a:t> </a:t>
            </a:r>
            <a:r>
              <a:rPr dirty="0"/>
              <a:t>СБС</a:t>
            </a:r>
            <a:r>
              <a:rPr spc="105" dirty="0"/>
              <a:t> </a:t>
            </a:r>
            <a:r>
              <a:rPr spc="495" dirty="0"/>
              <a:t>–</a:t>
            </a:r>
            <a:r>
              <a:rPr spc="95" dirty="0"/>
              <a:t> </a:t>
            </a:r>
            <a:r>
              <a:rPr dirty="0"/>
              <a:t>формирование</a:t>
            </a:r>
            <a:r>
              <a:rPr spc="100" dirty="0"/>
              <a:t> </a:t>
            </a:r>
            <a:r>
              <a:rPr dirty="0"/>
              <a:t>и</a:t>
            </a:r>
            <a:r>
              <a:rPr spc="75" dirty="0"/>
              <a:t> </a:t>
            </a:r>
            <a:r>
              <a:rPr spc="-10" dirty="0"/>
              <a:t>запуск </a:t>
            </a:r>
            <a:r>
              <a:rPr dirty="0"/>
              <a:t>уникальной</a:t>
            </a:r>
            <a:r>
              <a:rPr spc="125" dirty="0"/>
              <a:t> </a:t>
            </a:r>
            <a:r>
              <a:rPr dirty="0"/>
              <a:t>рекламной</a:t>
            </a:r>
            <a:r>
              <a:rPr spc="170" dirty="0"/>
              <a:t> </a:t>
            </a:r>
            <a:r>
              <a:rPr dirty="0"/>
              <a:t>стратегии</a:t>
            </a:r>
            <a:r>
              <a:rPr spc="150" dirty="0"/>
              <a:t> </a:t>
            </a:r>
            <a:r>
              <a:rPr dirty="0"/>
              <a:t>«под</a:t>
            </a:r>
            <a:r>
              <a:rPr spc="145" dirty="0"/>
              <a:t> </a:t>
            </a:r>
            <a:r>
              <a:rPr spc="-10" dirty="0"/>
              <a:t>ключ»;</a:t>
            </a: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/>
              <a:t>Простой</a:t>
            </a:r>
            <a:r>
              <a:rPr spc="155" dirty="0"/>
              <a:t> </a:t>
            </a:r>
            <a:r>
              <a:rPr dirty="0"/>
              <a:t>интуитивный</a:t>
            </a:r>
            <a:r>
              <a:rPr spc="120" dirty="0"/>
              <a:t> </a:t>
            </a:r>
            <a:r>
              <a:rPr dirty="0"/>
              <a:t>клиентский</a:t>
            </a:r>
            <a:r>
              <a:rPr spc="150" dirty="0"/>
              <a:t> </a:t>
            </a:r>
            <a:r>
              <a:rPr dirty="0"/>
              <a:t>путь</a:t>
            </a:r>
            <a:r>
              <a:rPr spc="140" dirty="0"/>
              <a:t> </a:t>
            </a:r>
            <a:r>
              <a:rPr dirty="0"/>
              <a:t>по</a:t>
            </a:r>
            <a:r>
              <a:rPr spc="165" dirty="0"/>
              <a:t> </a:t>
            </a:r>
            <a:r>
              <a:rPr dirty="0"/>
              <a:t>созданию</a:t>
            </a:r>
            <a:r>
              <a:rPr spc="114" dirty="0"/>
              <a:t> </a:t>
            </a:r>
            <a:r>
              <a:rPr dirty="0"/>
              <a:t>«Рекламной</a:t>
            </a:r>
            <a:r>
              <a:rPr spc="170" dirty="0"/>
              <a:t> </a:t>
            </a:r>
            <a:r>
              <a:rPr spc="-10" dirty="0"/>
              <a:t>компании».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036" y="2542032"/>
            <a:ext cx="306323" cy="3078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59891" y="2904744"/>
            <a:ext cx="315595" cy="986155"/>
            <a:chOff x="659891" y="2904744"/>
            <a:chExt cx="315595" cy="9861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" y="2904744"/>
              <a:ext cx="306323" cy="307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" y="3244596"/>
              <a:ext cx="306323" cy="306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" y="3584448"/>
              <a:ext cx="306323" cy="30632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5"/>
              </a:spcBef>
            </a:pPr>
            <a:r>
              <a:rPr sz="1800" b="1" dirty="0">
                <a:solidFill>
                  <a:srgbClr val="C760CE"/>
                </a:solidFill>
                <a:latin typeface="Arial"/>
                <a:cs typeface="Arial"/>
              </a:rPr>
              <a:t>СберТаргет</a:t>
            </a:r>
            <a:r>
              <a:rPr sz="1800" b="1" spc="25" dirty="0">
                <a:solidFill>
                  <a:srgbClr val="C760CE"/>
                </a:solidFill>
                <a:latin typeface="Arial"/>
                <a:cs typeface="Arial"/>
              </a:rPr>
              <a:t> </a:t>
            </a:r>
            <a:r>
              <a:rPr sz="1500" b="1" spc="215" dirty="0">
                <a:latin typeface="Arial"/>
                <a:cs typeface="Arial"/>
              </a:rPr>
              <a:t>–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dirty="0"/>
              <a:t>сервис</a:t>
            </a:r>
            <a:r>
              <a:rPr spc="25" dirty="0"/>
              <a:t> </a:t>
            </a:r>
            <a:r>
              <a:rPr dirty="0"/>
              <a:t>для</a:t>
            </a:r>
            <a:r>
              <a:rPr spc="25" dirty="0"/>
              <a:t> </a:t>
            </a:r>
            <a:r>
              <a:rPr dirty="0"/>
              <a:t>быстрого</a:t>
            </a:r>
            <a:r>
              <a:rPr spc="40" dirty="0"/>
              <a:t> </a:t>
            </a:r>
            <a:r>
              <a:rPr dirty="0"/>
              <a:t>запуска</a:t>
            </a:r>
            <a:r>
              <a:rPr spc="15" dirty="0"/>
              <a:t> </a:t>
            </a:r>
            <a:r>
              <a:rPr spc="-10" dirty="0"/>
              <a:t>эффективных</a:t>
            </a:r>
            <a:r>
              <a:rPr spc="500" dirty="0"/>
              <a:t> </a:t>
            </a:r>
            <a:r>
              <a:rPr dirty="0"/>
              <a:t>рекламных</a:t>
            </a:r>
            <a:r>
              <a:rPr spc="160" dirty="0"/>
              <a:t> </a:t>
            </a:r>
            <a:r>
              <a:rPr dirty="0"/>
              <a:t>кампаний</a:t>
            </a:r>
            <a:r>
              <a:rPr spc="95" dirty="0"/>
              <a:t> </a:t>
            </a:r>
            <a:r>
              <a:rPr dirty="0"/>
              <a:t>с</a:t>
            </a:r>
            <a:r>
              <a:rPr spc="125" dirty="0"/>
              <a:t> </a:t>
            </a:r>
            <a:r>
              <a:rPr dirty="0"/>
              <a:t>помощью</a:t>
            </a:r>
            <a:r>
              <a:rPr spc="155" dirty="0"/>
              <a:t> </a:t>
            </a:r>
            <a:r>
              <a:rPr dirty="0"/>
              <a:t>уникальной</a:t>
            </a:r>
            <a:r>
              <a:rPr spc="95" dirty="0"/>
              <a:t> </a:t>
            </a:r>
            <a:r>
              <a:rPr dirty="0"/>
              <a:t>платёжной</a:t>
            </a:r>
            <a:r>
              <a:rPr spc="130" dirty="0"/>
              <a:t> </a:t>
            </a:r>
            <a:r>
              <a:rPr dirty="0"/>
              <a:t>аналитики</a:t>
            </a:r>
            <a:r>
              <a:rPr spc="100" dirty="0"/>
              <a:t> </a:t>
            </a:r>
            <a:r>
              <a:rPr spc="-10" dirty="0"/>
              <a:t>Сбера.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595" y="121920"/>
            <a:ext cx="484631" cy="48463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74521" y="220725"/>
            <a:ext cx="2183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СБЕР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БИЗНЕС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СОФТ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9891" y="4123944"/>
            <a:ext cx="315595" cy="641985"/>
            <a:chOff x="659891" y="4123944"/>
            <a:chExt cx="315595" cy="64198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1" y="4123944"/>
              <a:ext cx="306323" cy="3078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" y="4457700"/>
              <a:ext cx="306323" cy="30784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59" y="4986528"/>
            <a:ext cx="306324" cy="3078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5343" y="2340864"/>
            <a:ext cx="1175003" cy="71932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944736" y="2452827"/>
            <a:ext cx="1462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70776" y="2941319"/>
            <a:ext cx="5221224" cy="3916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167639"/>
            <a:ext cx="2639568" cy="353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671" y="674878"/>
            <a:ext cx="5343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Для</a:t>
            </a:r>
            <a:r>
              <a:rPr spc="155" dirty="0"/>
              <a:t> </a:t>
            </a:r>
            <a:r>
              <a:rPr spc="135" dirty="0"/>
              <a:t>чего</a:t>
            </a:r>
            <a:r>
              <a:rPr spc="175" dirty="0"/>
              <a:t> </a:t>
            </a:r>
            <a:r>
              <a:rPr spc="95" dirty="0"/>
              <a:t>бизнесу</a:t>
            </a:r>
            <a:r>
              <a:rPr spc="195" dirty="0"/>
              <a:t> </a:t>
            </a:r>
            <a:r>
              <a:rPr spc="65" dirty="0"/>
              <a:t>СберТаргет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2935" y="1921746"/>
            <a:ext cx="3342640" cy="4832985"/>
            <a:chOff x="822935" y="1921746"/>
            <a:chExt cx="3342640" cy="48329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35" y="1921746"/>
              <a:ext cx="3342181" cy="48326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6676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5" h="4754880">
                  <a:moveTo>
                    <a:pt x="3114166" y="0"/>
                  </a:moveTo>
                  <a:lnTo>
                    <a:pt x="150253" y="0"/>
                  </a:lnTo>
                  <a:lnTo>
                    <a:pt x="102762" y="7663"/>
                  </a:lnTo>
                  <a:lnTo>
                    <a:pt x="61516" y="29000"/>
                  </a:lnTo>
                  <a:lnTo>
                    <a:pt x="28990" y="61529"/>
                  </a:lnTo>
                  <a:lnTo>
                    <a:pt x="7660" y="102770"/>
                  </a:lnTo>
                  <a:lnTo>
                    <a:pt x="0" y="150241"/>
                  </a:lnTo>
                  <a:lnTo>
                    <a:pt x="0" y="4604626"/>
                  </a:lnTo>
                  <a:lnTo>
                    <a:pt x="7660" y="4652117"/>
                  </a:lnTo>
                  <a:lnTo>
                    <a:pt x="28990" y="4693363"/>
                  </a:lnTo>
                  <a:lnTo>
                    <a:pt x="61516" y="4725889"/>
                  </a:lnTo>
                  <a:lnTo>
                    <a:pt x="102762" y="4747219"/>
                  </a:lnTo>
                  <a:lnTo>
                    <a:pt x="150253" y="4754880"/>
                  </a:lnTo>
                  <a:lnTo>
                    <a:pt x="3114166" y="4754880"/>
                  </a:lnTo>
                  <a:lnTo>
                    <a:pt x="3161637" y="4747219"/>
                  </a:lnTo>
                  <a:lnTo>
                    <a:pt x="3202878" y="4725889"/>
                  </a:lnTo>
                  <a:lnTo>
                    <a:pt x="3235407" y="4693363"/>
                  </a:lnTo>
                  <a:lnTo>
                    <a:pt x="3256744" y="4652117"/>
                  </a:lnTo>
                  <a:lnTo>
                    <a:pt x="3264408" y="4604626"/>
                  </a:lnTo>
                  <a:lnTo>
                    <a:pt x="3264408" y="150241"/>
                  </a:lnTo>
                  <a:lnTo>
                    <a:pt x="3256744" y="102770"/>
                  </a:lnTo>
                  <a:lnTo>
                    <a:pt x="3235407" y="61529"/>
                  </a:lnTo>
                  <a:lnTo>
                    <a:pt x="3202878" y="29000"/>
                  </a:lnTo>
                  <a:lnTo>
                    <a:pt x="3161637" y="7663"/>
                  </a:lnTo>
                  <a:lnTo>
                    <a:pt x="3114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6676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5" h="4754880">
                  <a:moveTo>
                    <a:pt x="0" y="150241"/>
                  </a:moveTo>
                  <a:lnTo>
                    <a:pt x="7660" y="102770"/>
                  </a:lnTo>
                  <a:lnTo>
                    <a:pt x="28990" y="61529"/>
                  </a:lnTo>
                  <a:lnTo>
                    <a:pt x="61516" y="29000"/>
                  </a:lnTo>
                  <a:lnTo>
                    <a:pt x="102762" y="7663"/>
                  </a:lnTo>
                  <a:lnTo>
                    <a:pt x="150253" y="0"/>
                  </a:lnTo>
                  <a:lnTo>
                    <a:pt x="3114166" y="0"/>
                  </a:lnTo>
                  <a:lnTo>
                    <a:pt x="3161637" y="7663"/>
                  </a:lnTo>
                  <a:lnTo>
                    <a:pt x="3202878" y="29000"/>
                  </a:lnTo>
                  <a:lnTo>
                    <a:pt x="3235407" y="61529"/>
                  </a:lnTo>
                  <a:lnTo>
                    <a:pt x="3256744" y="102770"/>
                  </a:lnTo>
                  <a:lnTo>
                    <a:pt x="3264408" y="150241"/>
                  </a:lnTo>
                  <a:lnTo>
                    <a:pt x="3264408" y="4604626"/>
                  </a:lnTo>
                  <a:lnTo>
                    <a:pt x="3256744" y="4652117"/>
                  </a:lnTo>
                  <a:lnTo>
                    <a:pt x="3235407" y="4693363"/>
                  </a:lnTo>
                  <a:lnTo>
                    <a:pt x="3202878" y="4725889"/>
                  </a:lnTo>
                  <a:lnTo>
                    <a:pt x="3161637" y="4747219"/>
                  </a:lnTo>
                  <a:lnTo>
                    <a:pt x="3114166" y="4754880"/>
                  </a:lnTo>
                  <a:lnTo>
                    <a:pt x="150253" y="4754880"/>
                  </a:lnTo>
                  <a:lnTo>
                    <a:pt x="102762" y="4747219"/>
                  </a:lnTo>
                  <a:lnTo>
                    <a:pt x="61516" y="4725889"/>
                  </a:lnTo>
                  <a:lnTo>
                    <a:pt x="28990" y="4693363"/>
                  </a:lnTo>
                  <a:lnTo>
                    <a:pt x="7660" y="4652117"/>
                  </a:lnTo>
                  <a:lnTo>
                    <a:pt x="0" y="4604626"/>
                  </a:lnTo>
                  <a:lnTo>
                    <a:pt x="0" y="1502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7206" y="2056257"/>
            <a:ext cx="2915285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Microsoft Sans Serif"/>
                <a:cs typeface="Microsoft Sans Serif"/>
              </a:rPr>
              <a:t>Что</a:t>
            </a:r>
            <a:r>
              <a:rPr sz="1200" spc="110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это</a:t>
            </a:r>
            <a:r>
              <a:rPr sz="1200" spc="120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может</a:t>
            </a:r>
            <a:r>
              <a:rPr sz="1200" spc="10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быть?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200" spc="65" dirty="0">
                <a:latin typeface="Microsoft Sans Serif"/>
                <a:cs typeface="Microsoft Sans Serif"/>
              </a:rPr>
              <a:t>Продать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Microsoft Sans Serif"/>
                <a:cs typeface="Microsoft Sans Serif"/>
              </a:rPr>
              <a:t>конкретный</a:t>
            </a:r>
            <a:r>
              <a:rPr sz="1200" spc="200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товар</a:t>
            </a:r>
            <a:endParaRPr sz="1200">
              <a:latin typeface="Microsoft Sans Serif"/>
              <a:cs typeface="Microsoft Sans Serif"/>
            </a:endParaRPr>
          </a:p>
          <a:p>
            <a:pPr marL="12700" marR="339090">
              <a:lnSpc>
                <a:spcPct val="150000"/>
              </a:lnSpc>
            </a:pPr>
            <a:r>
              <a:rPr sz="1200" spc="65" dirty="0">
                <a:latin typeface="Microsoft Sans Serif"/>
                <a:cs typeface="Microsoft Sans Serif"/>
              </a:rPr>
              <a:t>Увеличить </a:t>
            </a:r>
            <a:r>
              <a:rPr sz="1200" spc="60" dirty="0">
                <a:latin typeface="Microsoft Sans Serif"/>
                <a:cs typeface="Microsoft Sans Serif"/>
              </a:rPr>
              <a:t>частоту</a:t>
            </a:r>
            <a:r>
              <a:rPr sz="1200" spc="6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Microsoft Sans Serif"/>
                <a:cs typeface="Microsoft Sans Serif"/>
              </a:rPr>
              <a:t>покупок/чек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Выйти </a:t>
            </a:r>
            <a:r>
              <a:rPr sz="1200" spc="30" dirty="0">
                <a:latin typeface="Microsoft Sans Serif"/>
                <a:cs typeface="Microsoft Sans Serif"/>
              </a:rPr>
              <a:t>на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новый</a:t>
            </a:r>
            <a:r>
              <a:rPr sz="1200" spc="65" dirty="0">
                <a:latin typeface="Microsoft Sans Serif"/>
                <a:cs typeface="Microsoft Sans Serif"/>
              </a:rPr>
              <a:t> </a:t>
            </a:r>
            <a:r>
              <a:rPr sz="1200" spc="90" dirty="0">
                <a:latin typeface="Microsoft Sans Serif"/>
                <a:cs typeface="Microsoft Sans Serif"/>
              </a:rPr>
              <a:t>рынок/регион 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spc="90" dirty="0">
                <a:latin typeface="Microsoft Sans Serif"/>
                <a:cs typeface="Microsoft Sans Serif"/>
              </a:rPr>
              <a:t>Привести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клиентов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45" dirty="0">
                <a:latin typeface="Microsoft Sans Serif"/>
                <a:cs typeface="Microsoft Sans Serif"/>
              </a:rPr>
              <a:t>из</a:t>
            </a:r>
            <a:r>
              <a:rPr sz="1200" spc="150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розницы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5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Microsoft Sans Serif"/>
                <a:cs typeface="Microsoft Sans Serif"/>
              </a:rPr>
              <a:t>интернет-магазин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95" dirty="0">
                <a:latin typeface="Microsoft Sans Serif"/>
                <a:cs typeface="Microsoft Sans Serif"/>
              </a:rPr>
              <a:t>Поиск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точек</a:t>
            </a:r>
            <a:r>
              <a:rPr sz="1200" spc="180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роста</a:t>
            </a:r>
            <a:r>
              <a:rPr sz="1200" spc="204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за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счёт</a:t>
            </a:r>
            <a:r>
              <a:rPr sz="1200" spc="180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рекламы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77175" y="1921746"/>
            <a:ext cx="3342640" cy="4832985"/>
            <a:chOff x="8077175" y="1921746"/>
            <a:chExt cx="3342640" cy="48329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75" y="1921746"/>
              <a:ext cx="3342181" cy="48326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90915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4" h="4754880">
                  <a:moveTo>
                    <a:pt x="3114166" y="0"/>
                  </a:moveTo>
                  <a:lnTo>
                    <a:pt x="150240" y="0"/>
                  </a:lnTo>
                  <a:lnTo>
                    <a:pt x="102770" y="7663"/>
                  </a:lnTo>
                  <a:lnTo>
                    <a:pt x="61529" y="29000"/>
                  </a:lnTo>
                  <a:lnTo>
                    <a:pt x="29000" y="61529"/>
                  </a:lnTo>
                  <a:lnTo>
                    <a:pt x="7663" y="102770"/>
                  </a:lnTo>
                  <a:lnTo>
                    <a:pt x="0" y="150241"/>
                  </a:lnTo>
                  <a:lnTo>
                    <a:pt x="0" y="4604626"/>
                  </a:lnTo>
                  <a:lnTo>
                    <a:pt x="7663" y="4652117"/>
                  </a:lnTo>
                  <a:lnTo>
                    <a:pt x="29000" y="4693363"/>
                  </a:lnTo>
                  <a:lnTo>
                    <a:pt x="61529" y="4725889"/>
                  </a:lnTo>
                  <a:lnTo>
                    <a:pt x="102770" y="4747219"/>
                  </a:lnTo>
                  <a:lnTo>
                    <a:pt x="150240" y="4754880"/>
                  </a:lnTo>
                  <a:lnTo>
                    <a:pt x="3114166" y="4754880"/>
                  </a:lnTo>
                  <a:lnTo>
                    <a:pt x="3161637" y="4747219"/>
                  </a:lnTo>
                  <a:lnTo>
                    <a:pt x="3202878" y="4725889"/>
                  </a:lnTo>
                  <a:lnTo>
                    <a:pt x="3235407" y="4693363"/>
                  </a:lnTo>
                  <a:lnTo>
                    <a:pt x="3256744" y="4652117"/>
                  </a:lnTo>
                  <a:lnTo>
                    <a:pt x="3264407" y="4604626"/>
                  </a:lnTo>
                  <a:lnTo>
                    <a:pt x="3264407" y="150241"/>
                  </a:lnTo>
                  <a:lnTo>
                    <a:pt x="3256744" y="102770"/>
                  </a:lnTo>
                  <a:lnTo>
                    <a:pt x="3235407" y="61529"/>
                  </a:lnTo>
                  <a:lnTo>
                    <a:pt x="3202878" y="29000"/>
                  </a:lnTo>
                  <a:lnTo>
                    <a:pt x="3161637" y="7663"/>
                  </a:lnTo>
                  <a:lnTo>
                    <a:pt x="31141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90915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4" h="4754880">
                  <a:moveTo>
                    <a:pt x="0" y="150241"/>
                  </a:moveTo>
                  <a:lnTo>
                    <a:pt x="7663" y="102770"/>
                  </a:lnTo>
                  <a:lnTo>
                    <a:pt x="29000" y="61529"/>
                  </a:lnTo>
                  <a:lnTo>
                    <a:pt x="61529" y="29000"/>
                  </a:lnTo>
                  <a:lnTo>
                    <a:pt x="102770" y="7663"/>
                  </a:lnTo>
                  <a:lnTo>
                    <a:pt x="150240" y="0"/>
                  </a:lnTo>
                  <a:lnTo>
                    <a:pt x="3114166" y="0"/>
                  </a:lnTo>
                  <a:lnTo>
                    <a:pt x="3161637" y="7663"/>
                  </a:lnTo>
                  <a:lnTo>
                    <a:pt x="3202878" y="29000"/>
                  </a:lnTo>
                  <a:lnTo>
                    <a:pt x="3235407" y="61529"/>
                  </a:lnTo>
                  <a:lnTo>
                    <a:pt x="3256744" y="102770"/>
                  </a:lnTo>
                  <a:lnTo>
                    <a:pt x="3264407" y="150241"/>
                  </a:lnTo>
                  <a:lnTo>
                    <a:pt x="3264407" y="4604626"/>
                  </a:lnTo>
                  <a:lnTo>
                    <a:pt x="3256744" y="4652117"/>
                  </a:lnTo>
                  <a:lnTo>
                    <a:pt x="3235407" y="4693363"/>
                  </a:lnTo>
                  <a:lnTo>
                    <a:pt x="3202878" y="4725889"/>
                  </a:lnTo>
                  <a:lnTo>
                    <a:pt x="3161637" y="4747219"/>
                  </a:lnTo>
                  <a:lnTo>
                    <a:pt x="3114166" y="4754880"/>
                  </a:lnTo>
                  <a:lnTo>
                    <a:pt x="150240" y="4754880"/>
                  </a:lnTo>
                  <a:lnTo>
                    <a:pt x="102770" y="4747219"/>
                  </a:lnTo>
                  <a:lnTo>
                    <a:pt x="61529" y="4725889"/>
                  </a:lnTo>
                  <a:lnTo>
                    <a:pt x="29000" y="4693363"/>
                  </a:lnTo>
                  <a:lnTo>
                    <a:pt x="7663" y="4652117"/>
                  </a:lnTo>
                  <a:lnTo>
                    <a:pt x="0" y="4604626"/>
                  </a:lnTo>
                  <a:lnTo>
                    <a:pt x="0" y="1502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0475" y="4978907"/>
              <a:ext cx="2685287" cy="171145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450055" y="1921746"/>
            <a:ext cx="3342640" cy="4832985"/>
            <a:chOff x="4450055" y="1921746"/>
            <a:chExt cx="3342640" cy="483298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0055" y="1921746"/>
              <a:ext cx="3342181" cy="4832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463795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4" h="4754880">
                  <a:moveTo>
                    <a:pt x="3114167" y="0"/>
                  </a:moveTo>
                  <a:lnTo>
                    <a:pt x="150240" y="0"/>
                  </a:lnTo>
                  <a:lnTo>
                    <a:pt x="102770" y="7663"/>
                  </a:lnTo>
                  <a:lnTo>
                    <a:pt x="61529" y="29000"/>
                  </a:lnTo>
                  <a:lnTo>
                    <a:pt x="29000" y="61529"/>
                  </a:lnTo>
                  <a:lnTo>
                    <a:pt x="7663" y="102770"/>
                  </a:lnTo>
                  <a:lnTo>
                    <a:pt x="0" y="150241"/>
                  </a:lnTo>
                  <a:lnTo>
                    <a:pt x="0" y="4604626"/>
                  </a:lnTo>
                  <a:lnTo>
                    <a:pt x="7663" y="4652117"/>
                  </a:lnTo>
                  <a:lnTo>
                    <a:pt x="29000" y="4693363"/>
                  </a:lnTo>
                  <a:lnTo>
                    <a:pt x="61529" y="4725889"/>
                  </a:lnTo>
                  <a:lnTo>
                    <a:pt x="102770" y="4747219"/>
                  </a:lnTo>
                  <a:lnTo>
                    <a:pt x="150240" y="4754880"/>
                  </a:lnTo>
                  <a:lnTo>
                    <a:pt x="3114167" y="4754880"/>
                  </a:lnTo>
                  <a:lnTo>
                    <a:pt x="3161637" y="4747219"/>
                  </a:lnTo>
                  <a:lnTo>
                    <a:pt x="3202878" y="4725889"/>
                  </a:lnTo>
                  <a:lnTo>
                    <a:pt x="3235407" y="4693363"/>
                  </a:lnTo>
                  <a:lnTo>
                    <a:pt x="3256744" y="4652117"/>
                  </a:lnTo>
                  <a:lnTo>
                    <a:pt x="3264407" y="4604626"/>
                  </a:lnTo>
                  <a:lnTo>
                    <a:pt x="3264407" y="150241"/>
                  </a:lnTo>
                  <a:lnTo>
                    <a:pt x="3256744" y="102770"/>
                  </a:lnTo>
                  <a:lnTo>
                    <a:pt x="3235407" y="61529"/>
                  </a:lnTo>
                  <a:lnTo>
                    <a:pt x="3202878" y="29000"/>
                  </a:lnTo>
                  <a:lnTo>
                    <a:pt x="3161637" y="7663"/>
                  </a:lnTo>
                  <a:lnTo>
                    <a:pt x="3114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3795" y="1935480"/>
              <a:ext cx="3264535" cy="4754880"/>
            </a:xfrm>
            <a:custGeom>
              <a:avLst/>
              <a:gdLst/>
              <a:ahLst/>
              <a:cxnLst/>
              <a:rect l="l" t="t" r="r" b="b"/>
              <a:pathLst>
                <a:path w="3264534" h="4754880">
                  <a:moveTo>
                    <a:pt x="0" y="150241"/>
                  </a:moveTo>
                  <a:lnTo>
                    <a:pt x="7663" y="102770"/>
                  </a:lnTo>
                  <a:lnTo>
                    <a:pt x="29000" y="61529"/>
                  </a:lnTo>
                  <a:lnTo>
                    <a:pt x="61529" y="29000"/>
                  </a:lnTo>
                  <a:lnTo>
                    <a:pt x="102770" y="7663"/>
                  </a:lnTo>
                  <a:lnTo>
                    <a:pt x="150240" y="0"/>
                  </a:lnTo>
                  <a:lnTo>
                    <a:pt x="3114167" y="0"/>
                  </a:lnTo>
                  <a:lnTo>
                    <a:pt x="3161637" y="7663"/>
                  </a:lnTo>
                  <a:lnTo>
                    <a:pt x="3202878" y="29000"/>
                  </a:lnTo>
                  <a:lnTo>
                    <a:pt x="3235407" y="61529"/>
                  </a:lnTo>
                  <a:lnTo>
                    <a:pt x="3256744" y="102770"/>
                  </a:lnTo>
                  <a:lnTo>
                    <a:pt x="3264407" y="150241"/>
                  </a:lnTo>
                  <a:lnTo>
                    <a:pt x="3264407" y="4604626"/>
                  </a:lnTo>
                  <a:lnTo>
                    <a:pt x="3256744" y="4652117"/>
                  </a:lnTo>
                  <a:lnTo>
                    <a:pt x="3235407" y="4693363"/>
                  </a:lnTo>
                  <a:lnTo>
                    <a:pt x="3202878" y="4725889"/>
                  </a:lnTo>
                  <a:lnTo>
                    <a:pt x="3161637" y="4747219"/>
                  </a:lnTo>
                  <a:lnTo>
                    <a:pt x="3114167" y="4754880"/>
                  </a:lnTo>
                  <a:lnTo>
                    <a:pt x="150240" y="4754880"/>
                  </a:lnTo>
                  <a:lnTo>
                    <a:pt x="102770" y="4747219"/>
                  </a:lnTo>
                  <a:lnTo>
                    <a:pt x="61529" y="4725889"/>
                  </a:lnTo>
                  <a:lnTo>
                    <a:pt x="29000" y="4693363"/>
                  </a:lnTo>
                  <a:lnTo>
                    <a:pt x="7663" y="4652117"/>
                  </a:lnTo>
                  <a:lnTo>
                    <a:pt x="0" y="4604626"/>
                  </a:lnTo>
                  <a:lnTo>
                    <a:pt x="0" y="1502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3543" y="5277612"/>
              <a:ext cx="2724911" cy="139903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31563" y="2056257"/>
            <a:ext cx="3101975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latin typeface="Microsoft Sans Serif"/>
                <a:cs typeface="Microsoft Sans Serif"/>
              </a:rPr>
              <a:t>Что</a:t>
            </a:r>
            <a:r>
              <a:rPr sz="1200" spc="105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делает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сервис?</a:t>
            </a:r>
            <a:endParaRPr sz="12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200" spc="75" dirty="0">
                <a:latin typeface="Microsoft Sans Serif"/>
                <a:cs typeface="Microsoft Sans Serif"/>
              </a:rPr>
              <a:t>Анализирует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Microsoft Sans Serif"/>
                <a:cs typeface="Microsoft Sans Serif"/>
              </a:rPr>
              <a:t>аудитории,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которые</a:t>
            </a:r>
            <a:endParaRPr sz="12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75" dirty="0">
                <a:latin typeface="Microsoft Sans Serif"/>
                <a:cs typeface="Microsoft Sans Serif"/>
              </a:rPr>
              <a:t>покупают </a:t>
            </a:r>
            <a:r>
              <a:rPr sz="1200" dirty="0">
                <a:latin typeface="Microsoft Sans Serif"/>
                <a:cs typeface="Microsoft Sans Serif"/>
              </a:rPr>
              <a:t>у </a:t>
            </a:r>
            <a:r>
              <a:rPr sz="1200" spc="35" dirty="0">
                <a:latin typeface="Microsoft Sans Serif"/>
                <a:cs typeface="Microsoft Sans Serif"/>
              </a:rPr>
              <a:t>вас </a:t>
            </a:r>
            <a:r>
              <a:rPr sz="1200" spc="30" dirty="0">
                <a:latin typeface="Microsoft Sans Serif"/>
                <a:cs typeface="Microsoft Sans Serif"/>
              </a:rPr>
              <a:t>и </a:t>
            </a:r>
            <a:r>
              <a:rPr sz="1200" dirty="0">
                <a:latin typeface="Microsoft Sans Serif"/>
                <a:cs typeface="Microsoft Sans Serif"/>
              </a:rPr>
              <a:t>у </a:t>
            </a:r>
            <a:r>
              <a:rPr sz="1200" spc="70" dirty="0">
                <a:latin typeface="Microsoft Sans Serif"/>
                <a:cs typeface="Microsoft Sans Serif"/>
              </a:rPr>
              <a:t>похожих </a:t>
            </a:r>
            <a:r>
              <a:rPr sz="1200" spc="75" dirty="0">
                <a:latin typeface="Microsoft Sans Serif"/>
                <a:cs typeface="Microsoft Sans Serif"/>
              </a:rPr>
              <a:t>бизнесов </a:t>
            </a:r>
            <a:r>
              <a:rPr sz="1200" spc="8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Даёт </a:t>
            </a:r>
            <a:r>
              <a:rPr sz="1200" spc="65" dirty="0">
                <a:latin typeface="Microsoft Sans Serif"/>
                <a:cs typeface="Microsoft Sans Serif"/>
              </a:rPr>
              <a:t>готовые </a:t>
            </a:r>
            <a:r>
              <a:rPr sz="1200" spc="80" dirty="0">
                <a:latin typeface="Microsoft Sans Serif"/>
                <a:cs typeface="Microsoft Sans Serif"/>
              </a:rPr>
              <a:t>стратегии продвижения 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и</a:t>
            </a:r>
            <a:r>
              <a:rPr sz="1200" spc="150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портреты</a:t>
            </a:r>
            <a:r>
              <a:rPr sz="1200" spc="210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аудиторий</a:t>
            </a:r>
            <a:endParaRPr sz="1200">
              <a:latin typeface="Microsoft Sans Serif"/>
              <a:cs typeface="Microsoft Sans Serif"/>
            </a:endParaRPr>
          </a:p>
          <a:p>
            <a:pPr marL="12700" marR="409575">
              <a:lnSpc>
                <a:spcPct val="150000"/>
              </a:lnSpc>
            </a:pPr>
            <a:r>
              <a:rPr sz="1200" spc="35" dirty="0">
                <a:latin typeface="Microsoft Sans Serif"/>
                <a:cs typeface="Microsoft Sans Serif"/>
              </a:rPr>
              <a:t>Даёт</a:t>
            </a:r>
            <a:r>
              <a:rPr sz="1200" spc="160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готовые</a:t>
            </a:r>
            <a:r>
              <a:rPr sz="1200" spc="200" dirty="0">
                <a:latin typeface="Microsoft Sans Serif"/>
                <a:cs typeface="Microsoft Sans Serif"/>
              </a:rPr>
              <a:t> </a:t>
            </a:r>
            <a:r>
              <a:rPr sz="1200" spc="45" dirty="0">
                <a:latin typeface="Microsoft Sans Serif"/>
                <a:cs typeface="Microsoft Sans Serif"/>
              </a:rPr>
              <a:t>шаблоны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текстов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иллюстраций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для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рекламного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65" dirty="0">
                <a:latin typeface="Microsoft Sans Serif"/>
                <a:cs typeface="Microsoft Sans Serif"/>
              </a:rPr>
              <a:t>объявления</a:t>
            </a:r>
            <a:endParaRPr sz="1200">
              <a:latin typeface="Microsoft Sans Serif"/>
              <a:cs typeface="Microsoft Sans Serif"/>
            </a:endParaRPr>
          </a:p>
          <a:p>
            <a:pPr marL="12700" marR="361950">
              <a:lnSpc>
                <a:spcPct val="150000"/>
              </a:lnSpc>
            </a:pPr>
            <a:r>
              <a:rPr sz="1200" spc="50" dirty="0">
                <a:latin typeface="Microsoft Sans Serif"/>
                <a:cs typeface="Microsoft Sans Serif"/>
              </a:rPr>
              <a:t>Отчёты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по</a:t>
            </a:r>
            <a:r>
              <a:rPr sz="1200" spc="150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рекламным</a:t>
            </a:r>
            <a:r>
              <a:rPr sz="1200" spc="204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кампаниям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Даёт</a:t>
            </a:r>
            <a:r>
              <a:rPr sz="1200" spc="160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рекомендации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по</a:t>
            </a:r>
            <a:r>
              <a:rPr sz="1200" spc="155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выбору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60" dirty="0">
                <a:latin typeface="Microsoft Sans Serif"/>
                <a:cs typeface="Microsoft Sans Serif"/>
              </a:rPr>
              <a:t>бюджета</a:t>
            </a:r>
            <a:r>
              <a:rPr sz="1200" spc="14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рекламной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кампании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61731" y="2056257"/>
            <a:ext cx="2985770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icrosoft Sans Serif"/>
                <a:cs typeface="Microsoft Sans Serif"/>
              </a:rPr>
              <a:t>Как</a:t>
            </a:r>
            <a:r>
              <a:rPr sz="1200" spc="125" dirty="0">
                <a:latin typeface="Microsoft Sans Serif"/>
                <a:cs typeface="Microsoft Sans Serif"/>
              </a:rPr>
              <a:t> </a:t>
            </a:r>
            <a:r>
              <a:rPr sz="1200" spc="45" dirty="0">
                <a:latin typeface="Microsoft Sans Serif"/>
                <a:cs typeface="Microsoft Sans Serif"/>
              </a:rPr>
              <a:t>сделать</a:t>
            </a:r>
            <a:r>
              <a:rPr sz="1200" spc="130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первый</a:t>
            </a:r>
            <a:r>
              <a:rPr sz="1200" spc="110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запуск?</a:t>
            </a:r>
            <a:endParaRPr sz="1200">
              <a:latin typeface="Microsoft Sans Serif"/>
              <a:cs typeface="Microsoft Sans Serif"/>
            </a:endParaRPr>
          </a:p>
          <a:p>
            <a:pPr marL="12700" marR="363855">
              <a:lnSpc>
                <a:spcPct val="150200"/>
              </a:lnSpc>
              <a:spcBef>
                <a:spcPts val="475"/>
              </a:spcBef>
            </a:pPr>
            <a:r>
              <a:rPr sz="1200" spc="80" dirty="0">
                <a:latin typeface="Microsoft Sans Serif"/>
                <a:cs typeface="Microsoft Sans Serif"/>
              </a:rPr>
              <a:t>Зарегистрироваться </a:t>
            </a:r>
            <a:r>
              <a:rPr sz="1200" spc="30" dirty="0">
                <a:latin typeface="Microsoft Sans Serif"/>
                <a:cs typeface="Microsoft Sans Serif"/>
              </a:rPr>
              <a:t>на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сервисе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60" dirty="0">
                <a:latin typeface="Microsoft Sans Serif"/>
                <a:cs typeface="Microsoft Sans Serif"/>
              </a:rPr>
              <a:t>через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учётную</a:t>
            </a:r>
            <a:r>
              <a:rPr sz="1200" spc="195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запись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СББОЛ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50000"/>
              </a:lnSpc>
            </a:pPr>
            <a:r>
              <a:rPr sz="1200" spc="75" dirty="0">
                <a:latin typeface="Microsoft Sans Serif"/>
                <a:cs typeface="Microsoft Sans Serif"/>
              </a:rPr>
              <a:t>Получить</a:t>
            </a:r>
            <a:r>
              <a:rPr sz="1200" spc="200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портрет</a:t>
            </a:r>
            <a:r>
              <a:rPr sz="1200" spc="200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целевого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клиента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Выбрать</a:t>
            </a:r>
            <a:r>
              <a:rPr sz="1200" spc="180" dirty="0">
                <a:latin typeface="Microsoft Sans Serif"/>
                <a:cs typeface="Microsoft Sans Serif"/>
              </a:rPr>
              <a:t> </a:t>
            </a:r>
            <a:r>
              <a:rPr sz="1200" spc="80" dirty="0">
                <a:latin typeface="Microsoft Sans Serif"/>
                <a:cs typeface="Microsoft Sans Serif"/>
              </a:rPr>
              <a:t>готовую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потенциальную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75" dirty="0">
                <a:latin typeface="Microsoft Sans Serif"/>
                <a:cs typeface="Microsoft Sans Serif"/>
              </a:rPr>
              <a:t>аудиторию</a:t>
            </a:r>
            <a:endParaRPr sz="1200">
              <a:latin typeface="Microsoft Sans Serif"/>
              <a:cs typeface="Microsoft Sans Serif"/>
            </a:endParaRPr>
          </a:p>
          <a:p>
            <a:pPr marL="12700" marR="445134">
              <a:lnSpc>
                <a:spcPts val="2160"/>
              </a:lnSpc>
              <a:spcBef>
                <a:spcPts val="195"/>
              </a:spcBef>
            </a:pPr>
            <a:r>
              <a:rPr sz="1200" spc="85" dirty="0">
                <a:latin typeface="Microsoft Sans Serif"/>
                <a:cs typeface="Microsoft Sans Serif"/>
              </a:rPr>
              <a:t>Проверить</a:t>
            </a:r>
            <a:r>
              <a:rPr sz="1200" spc="195" dirty="0">
                <a:latin typeface="Microsoft Sans Serif"/>
                <a:cs typeface="Microsoft Sans Serif"/>
              </a:rPr>
              <a:t> </a:t>
            </a:r>
            <a:r>
              <a:rPr sz="1200" spc="85" dirty="0">
                <a:latin typeface="Microsoft Sans Serif"/>
                <a:cs typeface="Microsoft Sans Serif"/>
              </a:rPr>
              <a:t>настройки</a:t>
            </a:r>
            <a:r>
              <a:rPr sz="1200" spc="204" dirty="0">
                <a:latin typeface="Microsoft Sans Serif"/>
                <a:cs typeface="Microsoft Sans Serif"/>
              </a:rPr>
              <a:t> </a:t>
            </a:r>
            <a:r>
              <a:rPr sz="1200" spc="50" dirty="0">
                <a:latin typeface="Microsoft Sans Serif"/>
                <a:cs typeface="Microsoft Sans Serif"/>
              </a:rPr>
              <a:t>рекламы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70" dirty="0">
                <a:latin typeface="Microsoft Sans Serif"/>
                <a:cs typeface="Microsoft Sans Serif"/>
              </a:rPr>
              <a:t>Определить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бюджет</a:t>
            </a:r>
            <a:endParaRPr sz="1200">
              <a:latin typeface="Microsoft Sans Serif"/>
              <a:cs typeface="Microsoft Sans Serif"/>
            </a:endParaRPr>
          </a:p>
          <a:p>
            <a:pPr marL="12700" marR="1063625">
              <a:lnSpc>
                <a:spcPts val="2160"/>
              </a:lnSpc>
            </a:pPr>
            <a:r>
              <a:rPr sz="1200" spc="65" dirty="0">
                <a:latin typeface="Microsoft Sans Serif"/>
                <a:cs typeface="Microsoft Sans Serif"/>
              </a:rPr>
              <a:t>Запуск</a:t>
            </a:r>
            <a:r>
              <a:rPr sz="1200" spc="175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и</a:t>
            </a:r>
            <a:r>
              <a:rPr sz="1200" spc="135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отслеживание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55" dirty="0">
                <a:latin typeface="Microsoft Sans Serif"/>
                <a:cs typeface="Microsoft Sans Serif"/>
              </a:rPr>
              <a:t>эффективности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75" dirty="0">
                <a:latin typeface="Microsoft Sans Serif"/>
                <a:cs typeface="Microsoft Sans Serif"/>
              </a:rPr>
              <a:t>онлайн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08303" y="2401823"/>
            <a:ext cx="2999740" cy="4288790"/>
            <a:chOff x="908303" y="2401823"/>
            <a:chExt cx="2999740" cy="428879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303" y="2401823"/>
              <a:ext cx="170687" cy="1722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303" y="2699003"/>
              <a:ext cx="170687" cy="1722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351" y="2961131"/>
              <a:ext cx="170687" cy="1722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9" y="3227831"/>
              <a:ext cx="170687" cy="170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303" y="3782567"/>
              <a:ext cx="170687" cy="1722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0223" y="4687823"/>
              <a:ext cx="2877312" cy="20025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511" y="4706111"/>
              <a:ext cx="2807208" cy="193243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4474464" y="2401823"/>
            <a:ext cx="172720" cy="2391410"/>
            <a:chOff x="4474464" y="2401823"/>
            <a:chExt cx="172720" cy="239141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464" y="2401823"/>
              <a:ext cx="172212" cy="1722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5988" y="2961131"/>
              <a:ext cx="170687" cy="1722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464" y="3520439"/>
              <a:ext cx="172212" cy="1722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464" y="4317491"/>
              <a:ext cx="172212" cy="1706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464" y="4622291"/>
              <a:ext cx="172212" cy="17068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8101583" y="2401823"/>
            <a:ext cx="172720" cy="2123440"/>
            <a:chOff x="8101583" y="2401823"/>
            <a:chExt cx="172720" cy="2123440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2401823"/>
              <a:ext cx="172211" cy="1722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2961131"/>
              <a:ext cx="172211" cy="1722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3246119"/>
              <a:ext cx="172211" cy="1722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3782567"/>
              <a:ext cx="172211" cy="1722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4056888"/>
              <a:ext cx="172211" cy="1706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1583" y="4354067"/>
              <a:ext cx="172211" cy="170687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6675" y="1281683"/>
            <a:ext cx="3264408" cy="5486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21123" y="1280160"/>
            <a:ext cx="3307079" cy="53035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48243" y="1280160"/>
            <a:ext cx="3307079" cy="53035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067206" y="1227581"/>
            <a:ext cx="210756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Клиент</a:t>
            </a:r>
            <a:r>
              <a:rPr sz="1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имеет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проблему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20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</a:t>
            </a:r>
            <a:r>
              <a:rPr sz="12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части</a:t>
            </a:r>
            <a:r>
              <a:rPr sz="12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рекламы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31563" y="1218056"/>
            <a:ext cx="2293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</a:t>
            </a:r>
            <a:r>
              <a:rPr sz="120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разрабатываем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решение </a:t>
            </a:r>
            <a:r>
              <a:rPr sz="1200" spc="-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используя</a:t>
            </a:r>
            <a:r>
              <a:rPr sz="1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данные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59318" y="1319021"/>
            <a:ext cx="576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2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2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01" y="353009"/>
            <a:ext cx="70015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/>
              <a:t>Таргетолог</a:t>
            </a:r>
            <a:r>
              <a:rPr sz="1800" spc="-185" dirty="0"/>
              <a:t> </a:t>
            </a:r>
            <a:r>
              <a:rPr sz="1800" spc="20" dirty="0"/>
              <a:t>поможет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07" y="2062316"/>
            <a:ext cx="258785" cy="2218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6252" y="2883407"/>
            <a:ext cx="6149340" cy="39029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955" y="2028570"/>
            <a:ext cx="7152005" cy="341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Составить</a:t>
            </a:r>
            <a:r>
              <a:rPr sz="16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медиаплан</a:t>
            </a:r>
            <a:r>
              <a:rPr sz="1600" spc="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(стратегию)</a:t>
            </a:r>
            <a:r>
              <a:rPr sz="16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для вашего</a:t>
            </a:r>
            <a:r>
              <a:rPr sz="1600" spc="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продвижения</a:t>
            </a:r>
            <a:r>
              <a:rPr sz="1600" spc="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рекламы.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867410">
              <a:lnSpc>
                <a:spcPct val="150200"/>
              </a:lnSpc>
            </a:pPr>
            <a:r>
              <a:rPr sz="1600" dirty="0">
                <a:solidFill>
                  <a:schemeClr val="bg1"/>
                </a:solidFill>
                <a:latin typeface="Microsoft Sans Serif"/>
                <a:cs typeface="Microsoft Sans Serif"/>
              </a:rPr>
              <a:t>Сформировать</a:t>
            </a:r>
            <a:r>
              <a:rPr sz="1600" spc="114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интересное</a:t>
            </a:r>
            <a:r>
              <a:rPr sz="1600" spc="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предложение</a:t>
            </a:r>
            <a:r>
              <a:rPr sz="1600" spc="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для</a:t>
            </a:r>
            <a:r>
              <a:rPr sz="16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вашей</a:t>
            </a:r>
            <a:r>
              <a:rPr sz="1600" spc="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аудитории </a:t>
            </a:r>
            <a:r>
              <a:rPr sz="1600" spc="-409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создать</a:t>
            </a:r>
            <a:r>
              <a:rPr sz="16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рекламу,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которая</a:t>
            </a:r>
            <a:r>
              <a:rPr sz="16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привлечёт</a:t>
            </a:r>
            <a:r>
              <a:rPr sz="1600" spc="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новых</a:t>
            </a:r>
            <a:r>
              <a:rPr sz="1600" spc="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клиентов.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1688464">
              <a:lnSpc>
                <a:spcPct val="150100"/>
              </a:lnSpc>
            </a:pPr>
            <a:r>
              <a:rPr sz="16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Провести</a:t>
            </a:r>
            <a:r>
              <a:rPr sz="1600" spc="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аудит</a:t>
            </a:r>
            <a:r>
              <a:rPr sz="16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вашей</a:t>
            </a:r>
            <a:r>
              <a:rPr sz="1600" spc="6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рекламы</a:t>
            </a:r>
            <a:r>
              <a:rPr sz="1600" spc="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в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chemeClr val="bg1"/>
                </a:solidFill>
                <a:latin typeface="Microsoft Sans Serif"/>
                <a:cs typeface="Microsoft Sans Serif"/>
              </a:rPr>
              <a:t>интернете, </a:t>
            </a:r>
            <a:r>
              <a:rPr sz="16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оптимизировать</a:t>
            </a:r>
            <a:r>
              <a:rPr sz="1600" spc="9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настроить</a:t>
            </a:r>
            <a:r>
              <a:rPr sz="16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рекламные</a:t>
            </a:r>
            <a:r>
              <a:rPr sz="1600" spc="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инструменты.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2263775">
              <a:lnSpc>
                <a:spcPct val="150000"/>
              </a:lnSpc>
            </a:pPr>
            <a:r>
              <a:rPr sz="16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600" spc="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для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рекламы</a:t>
            </a:r>
            <a:r>
              <a:rPr sz="1600" spc="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возможности</a:t>
            </a:r>
            <a:r>
              <a:rPr sz="1600" spc="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данных </a:t>
            </a:r>
            <a:r>
              <a:rPr sz="1600" spc="-409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уникальной</a:t>
            </a:r>
            <a:r>
              <a:rPr sz="16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платёжной</a:t>
            </a:r>
            <a:r>
              <a:rPr sz="1600" spc="9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аналитики</a:t>
            </a:r>
            <a:r>
              <a:rPr sz="16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Сбера.</a:t>
            </a:r>
            <a:endParaRPr sz="16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07" y="2772500"/>
            <a:ext cx="258785" cy="2218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07" y="3780036"/>
            <a:ext cx="258785" cy="2229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07" y="4854456"/>
            <a:ext cx="258785" cy="222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429</Words>
  <Application>Microsoft Office PowerPoint</Application>
  <PresentationFormat>Широкоэкранный</PresentationFormat>
  <Paragraphs>70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Microsoft Sans Serif</vt:lpstr>
      <vt:lpstr>Office Theme</vt:lpstr>
      <vt:lpstr>Презентация PowerPoint</vt:lpstr>
      <vt:lpstr>SberCRM</vt:lpstr>
      <vt:lpstr>СберТаргет – сервис для быстрого запуска эффективных рекламных кампаний с помощью уникальной платёжной аналитики Сбера.</vt:lpstr>
      <vt:lpstr>Для чего бизнесу СберТаргет</vt:lpstr>
      <vt:lpstr>Таргетолог поможет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Харальцов</dc:creator>
  <cp:lastModifiedBy>PC-02</cp:lastModifiedBy>
  <cp:revision>1</cp:revision>
  <dcterms:created xsi:type="dcterms:W3CDTF">2024-05-11T12:00:55Z</dcterms:created>
  <dcterms:modified xsi:type="dcterms:W3CDTF">2024-05-20T18:43:54Z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2024-05-11T00:00:00Z</vt:filetime>
  </property>
  <property fmtid="{D5CDD505-2E9C-101B-9397-08002B2CF9AE}" pid="5" name="Producer">
    <vt:lpwstr>Microsoft® PowerPoint® 2021</vt:lpwstr>
  </property>
</Properties>
</file>