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85" r:id="rId2"/>
    <p:sldId id="286" r:id="rId3"/>
    <p:sldId id="265" r:id="rId4"/>
    <p:sldId id="287" r:id="rId5"/>
    <p:sldId id="283" r:id="rId6"/>
    <p:sldId id="292" r:id="rId7"/>
    <p:sldId id="290" r:id="rId8"/>
    <p:sldId id="291" r:id="rId9"/>
    <p:sldId id="289" r:id="rId10"/>
    <p:sldId id="288" r:id="rId11"/>
    <p:sldId id="293" r:id="rId12"/>
    <p:sldId id="279" r:id="rId13"/>
    <p:sldId id="268" r:id="rId14"/>
    <p:sldId id="274" r:id="rId15"/>
    <p:sldId id="269" r:id="rId16"/>
    <p:sldId id="273" r:id="rId17"/>
    <p:sldId id="270" r:id="rId18"/>
    <p:sldId id="284" r:id="rId19"/>
    <p:sldId id="280" r:id="rId20"/>
    <p:sldId id="275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99E08-320B-4D3D-A54D-046DD754E106}" type="doc">
      <dgm:prSet loTypeId="urn:microsoft.com/office/officeart/2005/8/layout/cycle7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69CCF6-6B4B-4F77-AC97-02F9CBED458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конкурс в области качества «Сделано на Кубани»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5A020-8D16-4FBE-B0F0-32AF5BAF05B2}" type="parTrans" cxnId="{40181273-A648-41D2-BE29-5673BC3A9ED3}">
      <dgm:prSet/>
      <dgm:spPr/>
      <dgm:t>
        <a:bodyPr/>
        <a:lstStyle/>
        <a:p>
          <a:endParaRPr lang="ru-RU"/>
        </a:p>
      </dgm:t>
    </dgm:pt>
    <dgm:pt modelId="{666BDD2A-CE76-4CF3-AD3D-A5F6910C7995}" type="sibTrans" cxnId="{40181273-A648-41D2-BE29-5673BC3A9ED3}">
      <dgm:prSet/>
      <dgm:spPr/>
      <dgm:t>
        <a:bodyPr/>
        <a:lstStyle/>
        <a:p>
          <a:endParaRPr lang="ru-RU"/>
        </a:p>
      </dgm:t>
    </dgm:pt>
    <dgm:pt modelId="{2FB43880-A571-49E0-B349-ADA5E94EBB3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Оператор конкурса</a:t>
          </a:r>
        </a:p>
        <a:p>
          <a:r>
            <a:rPr lang="ru-RU" sz="1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ГКУ КК «Центр развития торговли»</a:t>
          </a:r>
          <a:endParaRPr lang="ru-RU" sz="1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03E7A-2004-4DD3-BA75-4AF0FB8002D1}" type="parTrans" cxnId="{2A617F41-16D8-46E1-82C9-617B00D5F25C}">
      <dgm:prSet/>
      <dgm:spPr/>
      <dgm:t>
        <a:bodyPr/>
        <a:lstStyle/>
        <a:p>
          <a:endParaRPr lang="ru-RU"/>
        </a:p>
      </dgm:t>
    </dgm:pt>
    <dgm:pt modelId="{2EF327A2-EAF9-40F1-8F56-1CFA097B1151}" type="sibTrans" cxnId="{2A617F41-16D8-46E1-82C9-617B00D5F25C}">
      <dgm:prSet/>
      <dgm:spPr/>
      <dgm:t>
        <a:bodyPr/>
        <a:lstStyle/>
        <a:p>
          <a:endParaRPr lang="ru-RU"/>
        </a:p>
      </dgm:t>
    </dgm:pt>
    <dgm:pt modelId="{6DCD64F5-D25B-4F7B-9D18-1053A82E0ED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Организатор конкурса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потребительской сферы и регулирования рынка алкоголя Краснодарского края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63D5E7-FB7B-4A7A-B53E-45580389B587}" type="parTrans" cxnId="{CCB38CBE-4B3E-4F8F-8841-751BA74B5F67}">
      <dgm:prSet/>
      <dgm:spPr/>
      <dgm:t>
        <a:bodyPr/>
        <a:lstStyle/>
        <a:p>
          <a:endParaRPr lang="ru-RU"/>
        </a:p>
      </dgm:t>
    </dgm:pt>
    <dgm:pt modelId="{AAC01B70-9DCF-4BE1-A247-4A8A3AB2F603}" type="sibTrans" cxnId="{CCB38CBE-4B3E-4F8F-8841-751BA74B5F67}">
      <dgm:prSet/>
      <dgm:spPr/>
      <dgm:t>
        <a:bodyPr/>
        <a:lstStyle/>
        <a:p>
          <a:endParaRPr lang="ru-RU"/>
        </a:p>
      </dgm:t>
    </dgm:pt>
    <dgm:pt modelId="{B144D703-CA92-4926-9203-4C9B4C0FD34E}" type="pres">
      <dgm:prSet presAssocID="{E4E99E08-320B-4D3D-A54D-046DD754E1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46942F-ECE7-4B49-BCBD-8DB5A8EF198D}" type="pres">
      <dgm:prSet presAssocID="{CD69CCF6-6B4B-4F77-AC97-02F9CBED4588}" presName="node" presStyleLbl="node1" presStyleIdx="0" presStyleCnt="3" custScaleX="143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6F8AA-BD33-4907-86CC-2C40FD941134}" type="pres">
      <dgm:prSet presAssocID="{666BDD2A-CE76-4CF3-AD3D-A5F6910C799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4789E282-8348-4855-9D39-00456C3E21D6}" type="pres">
      <dgm:prSet presAssocID="{666BDD2A-CE76-4CF3-AD3D-A5F6910C799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014AA1D-1CCC-492F-AB24-51104C49CAF3}" type="pres">
      <dgm:prSet presAssocID="{2FB43880-A571-49E0-B349-ADA5E94EBB31}" presName="node" presStyleLbl="node1" presStyleIdx="1" presStyleCnt="3" custScaleX="108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A3DAC-41ED-4AC8-93F5-8BEBD87273FA}" type="pres">
      <dgm:prSet presAssocID="{2EF327A2-EAF9-40F1-8F56-1CFA097B115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428D784-821B-4C52-9A45-F3146124EF84}" type="pres">
      <dgm:prSet presAssocID="{2EF327A2-EAF9-40F1-8F56-1CFA097B115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2B45B8E-99B7-43A1-87A6-AE67FCF83CDD}" type="pres">
      <dgm:prSet presAssocID="{6DCD64F5-D25B-4F7B-9D18-1053A82E0ED9}" presName="node" presStyleLbl="node1" presStyleIdx="2" presStyleCnt="3" custScaleX="107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D26A9-4BA9-407E-B14C-297B1C073D1F}" type="pres">
      <dgm:prSet presAssocID="{AAC01B70-9DCF-4BE1-A247-4A8A3AB2F603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3D7DEE0-DDA5-4A81-B39A-1D15694479CC}" type="pres">
      <dgm:prSet presAssocID="{AAC01B70-9DCF-4BE1-A247-4A8A3AB2F603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947C0159-4A19-45E7-96A1-CD8D6DA26609}" type="presOf" srcId="{666BDD2A-CE76-4CF3-AD3D-A5F6910C7995}" destId="{5B46F8AA-BD33-4907-86CC-2C40FD941134}" srcOrd="0" destOrd="0" presId="urn:microsoft.com/office/officeart/2005/8/layout/cycle7"/>
    <dgm:cxn modelId="{3A05E14F-B0F4-438F-98C3-AF37DF978D9E}" type="presOf" srcId="{666BDD2A-CE76-4CF3-AD3D-A5F6910C7995}" destId="{4789E282-8348-4855-9D39-00456C3E21D6}" srcOrd="1" destOrd="0" presId="urn:microsoft.com/office/officeart/2005/8/layout/cycle7"/>
    <dgm:cxn modelId="{629C41D1-3475-4EC2-961B-59DC74103B4E}" type="presOf" srcId="{6DCD64F5-D25B-4F7B-9D18-1053A82E0ED9}" destId="{22B45B8E-99B7-43A1-87A6-AE67FCF83CDD}" srcOrd="0" destOrd="0" presId="urn:microsoft.com/office/officeart/2005/8/layout/cycle7"/>
    <dgm:cxn modelId="{34BC237F-1D03-4643-B71E-0269C1ACDE05}" type="presOf" srcId="{CD69CCF6-6B4B-4F77-AC97-02F9CBED4588}" destId="{4446942F-ECE7-4B49-BCBD-8DB5A8EF198D}" srcOrd="0" destOrd="0" presId="urn:microsoft.com/office/officeart/2005/8/layout/cycle7"/>
    <dgm:cxn modelId="{40181273-A648-41D2-BE29-5673BC3A9ED3}" srcId="{E4E99E08-320B-4D3D-A54D-046DD754E106}" destId="{CD69CCF6-6B4B-4F77-AC97-02F9CBED4588}" srcOrd="0" destOrd="0" parTransId="{DA15A020-8D16-4FBE-B0F0-32AF5BAF05B2}" sibTransId="{666BDD2A-CE76-4CF3-AD3D-A5F6910C7995}"/>
    <dgm:cxn modelId="{97F203D3-9213-45A7-A719-4AC5BA1C7FB9}" type="presOf" srcId="{2EF327A2-EAF9-40F1-8F56-1CFA097B1151}" destId="{2428D784-821B-4C52-9A45-F3146124EF84}" srcOrd="1" destOrd="0" presId="urn:microsoft.com/office/officeart/2005/8/layout/cycle7"/>
    <dgm:cxn modelId="{C6D78714-ADD1-4F4D-B44C-715E99BE767C}" type="presOf" srcId="{E4E99E08-320B-4D3D-A54D-046DD754E106}" destId="{B144D703-CA92-4926-9203-4C9B4C0FD34E}" srcOrd="0" destOrd="0" presId="urn:microsoft.com/office/officeart/2005/8/layout/cycle7"/>
    <dgm:cxn modelId="{E272F102-A190-49ED-864C-86F0ED6DBF83}" type="presOf" srcId="{2FB43880-A571-49E0-B349-ADA5E94EBB31}" destId="{C014AA1D-1CCC-492F-AB24-51104C49CAF3}" srcOrd="0" destOrd="0" presId="urn:microsoft.com/office/officeart/2005/8/layout/cycle7"/>
    <dgm:cxn modelId="{449A68F7-1871-491E-B178-29CD23435B75}" type="presOf" srcId="{AAC01B70-9DCF-4BE1-A247-4A8A3AB2F603}" destId="{D3D7DEE0-DDA5-4A81-B39A-1D15694479CC}" srcOrd="1" destOrd="0" presId="urn:microsoft.com/office/officeart/2005/8/layout/cycle7"/>
    <dgm:cxn modelId="{CCB38CBE-4B3E-4F8F-8841-751BA74B5F67}" srcId="{E4E99E08-320B-4D3D-A54D-046DD754E106}" destId="{6DCD64F5-D25B-4F7B-9D18-1053A82E0ED9}" srcOrd="2" destOrd="0" parTransId="{EB63D5E7-FB7B-4A7A-B53E-45580389B587}" sibTransId="{AAC01B70-9DCF-4BE1-A247-4A8A3AB2F603}"/>
    <dgm:cxn modelId="{06B94346-9DA3-4CC9-BB31-1424EE5DCF0B}" type="presOf" srcId="{2EF327A2-EAF9-40F1-8F56-1CFA097B1151}" destId="{302A3DAC-41ED-4AC8-93F5-8BEBD87273FA}" srcOrd="0" destOrd="0" presId="urn:microsoft.com/office/officeart/2005/8/layout/cycle7"/>
    <dgm:cxn modelId="{2A617F41-16D8-46E1-82C9-617B00D5F25C}" srcId="{E4E99E08-320B-4D3D-A54D-046DD754E106}" destId="{2FB43880-A571-49E0-B349-ADA5E94EBB31}" srcOrd="1" destOrd="0" parTransId="{BDB03E7A-2004-4DD3-BA75-4AF0FB8002D1}" sibTransId="{2EF327A2-EAF9-40F1-8F56-1CFA097B1151}"/>
    <dgm:cxn modelId="{1D698C7F-A9E7-4569-AAE4-803872C6E654}" type="presOf" srcId="{AAC01B70-9DCF-4BE1-A247-4A8A3AB2F603}" destId="{FD1D26A9-4BA9-407E-B14C-297B1C073D1F}" srcOrd="0" destOrd="0" presId="urn:microsoft.com/office/officeart/2005/8/layout/cycle7"/>
    <dgm:cxn modelId="{C1AE1DD2-8A40-4743-89C7-449078A26CC7}" type="presParOf" srcId="{B144D703-CA92-4926-9203-4C9B4C0FD34E}" destId="{4446942F-ECE7-4B49-BCBD-8DB5A8EF198D}" srcOrd="0" destOrd="0" presId="urn:microsoft.com/office/officeart/2005/8/layout/cycle7"/>
    <dgm:cxn modelId="{5015F256-A50C-4909-A415-19937698E35E}" type="presParOf" srcId="{B144D703-CA92-4926-9203-4C9B4C0FD34E}" destId="{5B46F8AA-BD33-4907-86CC-2C40FD941134}" srcOrd="1" destOrd="0" presId="urn:microsoft.com/office/officeart/2005/8/layout/cycle7"/>
    <dgm:cxn modelId="{36EBE6E9-5A67-414B-87C4-0C0684F8DFA7}" type="presParOf" srcId="{5B46F8AA-BD33-4907-86CC-2C40FD941134}" destId="{4789E282-8348-4855-9D39-00456C3E21D6}" srcOrd="0" destOrd="0" presId="urn:microsoft.com/office/officeart/2005/8/layout/cycle7"/>
    <dgm:cxn modelId="{E4762579-B0B9-4C15-8CD9-53FEED04FE7F}" type="presParOf" srcId="{B144D703-CA92-4926-9203-4C9B4C0FD34E}" destId="{C014AA1D-1CCC-492F-AB24-51104C49CAF3}" srcOrd="2" destOrd="0" presId="urn:microsoft.com/office/officeart/2005/8/layout/cycle7"/>
    <dgm:cxn modelId="{971199C2-D780-4DA5-8D65-501904A67584}" type="presParOf" srcId="{B144D703-CA92-4926-9203-4C9B4C0FD34E}" destId="{302A3DAC-41ED-4AC8-93F5-8BEBD87273FA}" srcOrd="3" destOrd="0" presId="urn:microsoft.com/office/officeart/2005/8/layout/cycle7"/>
    <dgm:cxn modelId="{1A5DCDD7-AD75-46E9-B056-B883EE0FD283}" type="presParOf" srcId="{302A3DAC-41ED-4AC8-93F5-8BEBD87273FA}" destId="{2428D784-821B-4C52-9A45-F3146124EF84}" srcOrd="0" destOrd="0" presId="urn:microsoft.com/office/officeart/2005/8/layout/cycle7"/>
    <dgm:cxn modelId="{9439FF7A-5B7D-483C-9733-FE065F84F1D2}" type="presParOf" srcId="{B144D703-CA92-4926-9203-4C9B4C0FD34E}" destId="{22B45B8E-99B7-43A1-87A6-AE67FCF83CDD}" srcOrd="4" destOrd="0" presId="urn:microsoft.com/office/officeart/2005/8/layout/cycle7"/>
    <dgm:cxn modelId="{8BEEB7F3-724D-4BEC-AE09-2DE3AF7591AA}" type="presParOf" srcId="{B144D703-CA92-4926-9203-4C9B4C0FD34E}" destId="{FD1D26A9-4BA9-407E-B14C-297B1C073D1F}" srcOrd="5" destOrd="0" presId="urn:microsoft.com/office/officeart/2005/8/layout/cycle7"/>
    <dgm:cxn modelId="{081DC487-5248-4B74-87B7-99C649C89775}" type="presParOf" srcId="{FD1D26A9-4BA9-407E-B14C-297B1C073D1F}" destId="{D3D7DEE0-DDA5-4A81-B39A-1D15694479C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CA2D85-1AFE-4102-B851-26E02E68F80E}" type="doc">
      <dgm:prSet loTypeId="urn:microsoft.com/office/officeart/2005/8/layout/radial5" loCatId="relationship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CC6A584-5A5E-4891-819A-441CC185DBCA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Меры поддержки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5FAF68-F564-4765-AC40-8B37B99CFEDD}" type="parTrans" cxnId="{7407CD9D-28EB-4704-9046-670925058FD0}">
      <dgm:prSet/>
      <dgm:spPr/>
      <dgm:t>
        <a:bodyPr/>
        <a:lstStyle/>
        <a:p>
          <a:endParaRPr lang="ru-RU"/>
        </a:p>
      </dgm:t>
    </dgm:pt>
    <dgm:pt modelId="{D1CDE1DF-5F98-4E57-B968-B02BA15C48F2}" type="sibTrans" cxnId="{7407CD9D-28EB-4704-9046-670925058FD0}">
      <dgm:prSet/>
      <dgm:spPr/>
      <dgm:t>
        <a:bodyPr/>
        <a:lstStyle/>
        <a:p>
          <a:endParaRPr lang="ru-RU"/>
        </a:p>
      </dgm:t>
    </dgm:pt>
    <dgm:pt modelId="{184A5845-B86E-4D4C-A1C4-0FFA33B12CB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выставках и ярмарках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D4769-008D-46BC-A73D-8C59B537BEB8}" type="parTrans" cxnId="{1333A04E-F989-41E9-9A7C-0444A0589FF7}">
      <dgm:prSet/>
      <dgm:spPr/>
      <dgm:t>
        <a:bodyPr/>
        <a:lstStyle/>
        <a:p>
          <a:endParaRPr lang="ru-RU"/>
        </a:p>
      </dgm:t>
    </dgm:pt>
    <dgm:pt modelId="{0B5D5767-A8D2-4ADE-9621-112877FD1335}" type="sibTrans" cxnId="{1333A04E-F989-41E9-9A7C-0444A0589FF7}">
      <dgm:prSet/>
      <dgm:spPr/>
      <dgm:t>
        <a:bodyPr/>
        <a:lstStyle/>
        <a:p>
          <a:endParaRPr lang="ru-RU"/>
        </a:p>
      </dgm:t>
    </dgm:pt>
    <dgm:pt modelId="{DF812526-C78A-411A-A1CC-43A6E889C69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Обозначение товаров на полках магазинов, закупочные сессии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0E269-9EEF-4B73-9E6B-75BB2657214A}" type="parTrans" cxnId="{1EBAB972-580A-4A79-9C0C-DBC361405B92}">
      <dgm:prSet/>
      <dgm:spPr/>
      <dgm:t>
        <a:bodyPr/>
        <a:lstStyle/>
        <a:p>
          <a:endParaRPr lang="ru-RU"/>
        </a:p>
      </dgm:t>
    </dgm:pt>
    <dgm:pt modelId="{1C415A62-DBE2-443B-9C70-F73248FACD62}" type="sibTrans" cxnId="{1EBAB972-580A-4A79-9C0C-DBC361405B92}">
      <dgm:prSet/>
      <dgm:spPr/>
      <dgm:t>
        <a:bodyPr/>
        <a:lstStyle/>
        <a:p>
          <a:endParaRPr lang="ru-RU"/>
        </a:p>
      </dgm:t>
    </dgm:pt>
    <dgm:pt modelId="{5148B7C0-273C-41BA-8676-CF6B243F49BA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Рекламная кампания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D99503-BC9C-4B4F-A1A3-2C27C577CF8A}" type="parTrans" cxnId="{1781681E-DCD1-4256-BFCB-F75B2CEEEB9C}">
      <dgm:prSet/>
      <dgm:spPr/>
      <dgm:t>
        <a:bodyPr/>
        <a:lstStyle/>
        <a:p>
          <a:endParaRPr lang="ru-RU"/>
        </a:p>
      </dgm:t>
    </dgm:pt>
    <dgm:pt modelId="{15A42515-DA63-466D-A28F-6B27065915FA}" type="sibTrans" cxnId="{1781681E-DCD1-4256-BFCB-F75B2CEEEB9C}">
      <dgm:prSet/>
      <dgm:spPr/>
      <dgm:t>
        <a:bodyPr/>
        <a:lstStyle/>
        <a:p>
          <a:endParaRPr lang="ru-RU"/>
        </a:p>
      </dgm:t>
    </dgm:pt>
    <dgm:pt modelId="{65BCF8AB-90CD-4EFA-A907-4F9F3EBF1195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меры поддержки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27ACE-4A8E-442E-A9D2-D3044FF837A8}" type="parTrans" cxnId="{47D65BB4-47EA-4176-BEA0-A48158AC4DE9}">
      <dgm:prSet/>
      <dgm:spPr/>
      <dgm:t>
        <a:bodyPr/>
        <a:lstStyle/>
        <a:p>
          <a:endParaRPr lang="ru-RU"/>
        </a:p>
      </dgm:t>
    </dgm:pt>
    <dgm:pt modelId="{9B5BEE48-3693-4000-B7E0-D82473A28CD8}" type="sibTrans" cxnId="{47D65BB4-47EA-4176-BEA0-A48158AC4DE9}">
      <dgm:prSet/>
      <dgm:spPr/>
      <dgm:t>
        <a:bodyPr/>
        <a:lstStyle/>
        <a:p>
          <a:endParaRPr lang="ru-RU"/>
        </a:p>
      </dgm:t>
    </dgm:pt>
    <dgm:pt modelId="{D58514E7-1F74-441C-A0DF-0AB51C856FD9}" type="pres">
      <dgm:prSet presAssocID="{A4CA2D85-1AFE-4102-B851-26E02E68F80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E29AC6-6891-47DC-8F02-B64533ED4991}" type="pres">
      <dgm:prSet presAssocID="{8CC6A584-5A5E-4891-819A-441CC185DBCA}" presName="centerShape" presStyleLbl="node0" presStyleIdx="0" presStyleCnt="1" custScaleX="131653" custScaleY="132238" custLinFactNeighborX="-789"/>
      <dgm:spPr/>
      <dgm:t>
        <a:bodyPr/>
        <a:lstStyle/>
        <a:p>
          <a:endParaRPr lang="ru-RU"/>
        </a:p>
      </dgm:t>
    </dgm:pt>
    <dgm:pt modelId="{E370C3D4-BFFB-47EA-A929-F1A915CD6665}" type="pres">
      <dgm:prSet presAssocID="{3AFD4769-008D-46BC-A73D-8C59B537BEB8}" presName="parTrans" presStyleLbl="sibTrans2D1" presStyleIdx="0" presStyleCnt="4"/>
      <dgm:spPr/>
      <dgm:t>
        <a:bodyPr/>
        <a:lstStyle/>
        <a:p>
          <a:endParaRPr lang="ru-RU"/>
        </a:p>
      </dgm:t>
    </dgm:pt>
    <dgm:pt modelId="{CFE83F2E-4625-4B4B-A1B7-59DA1FD5FE90}" type="pres">
      <dgm:prSet presAssocID="{3AFD4769-008D-46BC-A73D-8C59B537BEB8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016624B-5876-49AD-AAF6-F96EFD237285}" type="pres">
      <dgm:prSet presAssocID="{184A5845-B86E-4D4C-A1C4-0FFA33B12CBE}" presName="node" presStyleLbl="node1" presStyleIdx="0" presStyleCnt="4" custScaleX="254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E38F7-AD33-4F22-B02F-9C025B1CE912}" type="pres">
      <dgm:prSet presAssocID="{4750E269-9EEF-4B73-9E6B-75BB2657214A}" presName="parTrans" presStyleLbl="sibTrans2D1" presStyleIdx="1" presStyleCnt="4"/>
      <dgm:spPr/>
      <dgm:t>
        <a:bodyPr/>
        <a:lstStyle/>
        <a:p>
          <a:endParaRPr lang="ru-RU"/>
        </a:p>
      </dgm:t>
    </dgm:pt>
    <dgm:pt modelId="{C73DB672-C035-4DF2-812A-DD76B3E061FF}" type="pres">
      <dgm:prSet presAssocID="{4750E269-9EEF-4B73-9E6B-75BB2657214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1C918F73-A5EB-4D48-A89D-48AC4C87DCA7}" type="pres">
      <dgm:prSet presAssocID="{DF812526-C78A-411A-A1CC-43A6E889C692}" presName="node" presStyleLbl="node1" presStyleIdx="1" presStyleCnt="4" custScaleX="270866" custRadScaleRad="152130" custRadScaleInc="3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04FCF-052B-4871-B095-00CF765ABCFF}" type="pres">
      <dgm:prSet presAssocID="{80D99503-BC9C-4B4F-A1A3-2C27C577CF8A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9865F0A-A2B0-4C15-8221-9222EC2AECA9}" type="pres">
      <dgm:prSet presAssocID="{80D99503-BC9C-4B4F-A1A3-2C27C577CF8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3C64BBCA-7DB9-49FD-9E41-4F4C6346DCD0}" type="pres">
      <dgm:prSet presAssocID="{5148B7C0-273C-41BA-8676-CF6B243F49BA}" presName="node" presStyleLbl="node1" presStyleIdx="2" presStyleCnt="4" custScaleX="261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0B7A1-309D-4A33-B292-614D7C4B1322}" type="pres">
      <dgm:prSet presAssocID="{BFA27ACE-4A8E-442E-A9D2-D3044FF837A8}" presName="parTrans" presStyleLbl="sibTrans2D1" presStyleIdx="3" presStyleCnt="4"/>
      <dgm:spPr/>
      <dgm:t>
        <a:bodyPr/>
        <a:lstStyle/>
        <a:p>
          <a:endParaRPr lang="ru-RU"/>
        </a:p>
      </dgm:t>
    </dgm:pt>
    <dgm:pt modelId="{25637808-8912-4A0A-A1CD-76BD6D012481}" type="pres">
      <dgm:prSet presAssocID="{BFA27ACE-4A8E-442E-A9D2-D3044FF837A8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AD9DDE4E-B0A1-4CC7-8B79-016AA583766B}" type="pres">
      <dgm:prSet presAssocID="{65BCF8AB-90CD-4EFA-A907-4F9F3EBF1195}" presName="node" presStyleLbl="node1" presStyleIdx="3" presStyleCnt="4" custScaleX="251258" custRadScaleRad="162622" custRadScaleInc="-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AD5BE-5AD0-4ACF-BB2F-160B4BC66F62}" type="presOf" srcId="{A4CA2D85-1AFE-4102-B851-26E02E68F80E}" destId="{D58514E7-1F74-441C-A0DF-0AB51C856FD9}" srcOrd="0" destOrd="0" presId="urn:microsoft.com/office/officeart/2005/8/layout/radial5"/>
    <dgm:cxn modelId="{C98450D0-9A95-4DE8-B6BB-4376C937295D}" type="presOf" srcId="{3AFD4769-008D-46BC-A73D-8C59B537BEB8}" destId="{CFE83F2E-4625-4B4B-A1B7-59DA1FD5FE90}" srcOrd="1" destOrd="0" presId="urn:microsoft.com/office/officeart/2005/8/layout/radial5"/>
    <dgm:cxn modelId="{BD064D60-EEA7-48A3-BE3F-A70A3FF7756C}" type="presOf" srcId="{184A5845-B86E-4D4C-A1C4-0FFA33B12CBE}" destId="{F016624B-5876-49AD-AAF6-F96EFD237285}" srcOrd="0" destOrd="0" presId="urn:microsoft.com/office/officeart/2005/8/layout/radial5"/>
    <dgm:cxn modelId="{76CB211D-1640-40AD-BB50-D9B87952EFEB}" type="presOf" srcId="{4750E269-9EEF-4B73-9E6B-75BB2657214A}" destId="{C73DB672-C035-4DF2-812A-DD76B3E061FF}" srcOrd="1" destOrd="0" presId="urn:microsoft.com/office/officeart/2005/8/layout/radial5"/>
    <dgm:cxn modelId="{7407CD9D-28EB-4704-9046-670925058FD0}" srcId="{A4CA2D85-1AFE-4102-B851-26E02E68F80E}" destId="{8CC6A584-5A5E-4891-819A-441CC185DBCA}" srcOrd="0" destOrd="0" parTransId="{005FAF68-F564-4765-AC40-8B37B99CFEDD}" sibTransId="{D1CDE1DF-5F98-4E57-B968-B02BA15C48F2}"/>
    <dgm:cxn modelId="{6C9735F6-5673-400C-A05E-A1219C1A5F65}" type="presOf" srcId="{80D99503-BC9C-4B4F-A1A3-2C27C577CF8A}" destId="{49865F0A-A2B0-4C15-8221-9222EC2AECA9}" srcOrd="1" destOrd="0" presId="urn:microsoft.com/office/officeart/2005/8/layout/radial5"/>
    <dgm:cxn modelId="{9E701386-DECB-41CF-A38A-D38DCAF45023}" type="presOf" srcId="{BFA27ACE-4A8E-442E-A9D2-D3044FF837A8}" destId="{25637808-8912-4A0A-A1CD-76BD6D012481}" srcOrd="1" destOrd="0" presId="urn:microsoft.com/office/officeart/2005/8/layout/radial5"/>
    <dgm:cxn modelId="{3E41DC81-059E-43D9-9B1D-E327C6253CA3}" type="presOf" srcId="{BFA27ACE-4A8E-442E-A9D2-D3044FF837A8}" destId="{3800B7A1-309D-4A33-B292-614D7C4B1322}" srcOrd="0" destOrd="0" presId="urn:microsoft.com/office/officeart/2005/8/layout/radial5"/>
    <dgm:cxn modelId="{C061366D-6D3E-417E-A2E0-46E1CFB4D964}" type="presOf" srcId="{DF812526-C78A-411A-A1CC-43A6E889C692}" destId="{1C918F73-A5EB-4D48-A89D-48AC4C87DCA7}" srcOrd="0" destOrd="0" presId="urn:microsoft.com/office/officeart/2005/8/layout/radial5"/>
    <dgm:cxn modelId="{C6079315-22E8-4155-A96F-C8A454F426E9}" type="presOf" srcId="{3AFD4769-008D-46BC-A73D-8C59B537BEB8}" destId="{E370C3D4-BFFB-47EA-A929-F1A915CD6665}" srcOrd="0" destOrd="0" presId="urn:microsoft.com/office/officeart/2005/8/layout/radial5"/>
    <dgm:cxn modelId="{A444BF45-8EDD-4952-80F5-984CD9657459}" type="presOf" srcId="{8CC6A584-5A5E-4891-819A-441CC185DBCA}" destId="{CBE29AC6-6891-47DC-8F02-B64533ED4991}" srcOrd="0" destOrd="0" presId="urn:microsoft.com/office/officeart/2005/8/layout/radial5"/>
    <dgm:cxn modelId="{A913F03B-FC77-4C71-A3A5-0B67BF0CC8AE}" type="presOf" srcId="{80D99503-BC9C-4B4F-A1A3-2C27C577CF8A}" destId="{72504FCF-052B-4871-B095-00CF765ABCFF}" srcOrd="0" destOrd="0" presId="urn:microsoft.com/office/officeart/2005/8/layout/radial5"/>
    <dgm:cxn modelId="{3F6E38C7-74B5-4B7E-8A06-A6D65D71F437}" type="presOf" srcId="{65BCF8AB-90CD-4EFA-A907-4F9F3EBF1195}" destId="{AD9DDE4E-B0A1-4CC7-8B79-016AA583766B}" srcOrd="0" destOrd="0" presId="urn:microsoft.com/office/officeart/2005/8/layout/radial5"/>
    <dgm:cxn modelId="{1781681E-DCD1-4256-BFCB-F75B2CEEEB9C}" srcId="{8CC6A584-5A5E-4891-819A-441CC185DBCA}" destId="{5148B7C0-273C-41BA-8676-CF6B243F49BA}" srcOrd="2" destOrd="0" parTransId="{80D99503-BC9C-4B4F-A1A3-2C27C577CF8A}" sibTransId="{15A42515-DA63-466D-A28F-6B27065915FA}"/>
    <dgm:cxn modelId="{1333A04E-F989-41E9-9A7C-0444A0589FF7}" srcId="{8CC6A584-5A5E-4891-819A-441CC185DBCA}" destId="{184A5845-B86E-4D4C-A1C4-0FFA33B12CBE}" srcOrd="0" destOrd="0" parTransId="{3AFD4769-008D-46BC-A73D-8C59B537BEB8}" sibTransId="{0B5D5767-A8D2-4ADE-9621-112877FD1335}"/>
    <dgm:cxn modelId="{4090F4C0-F9B3-4746-9EE0-8144875AAE03}" type="presOf" srcId="{4750E269-9EEF-4B73-9E6B-75BB2657214A}" destId="{DB7E38F7-AD33-4F22-B02F-9C025B1CE912}" srcOrd="0" destOrd="0" presId="urn:microsoft.com/office/officeart/2005/8/layout/radial5"/>
    <dgm:cxn modelId="{47D65BB4-47EA-4176-BEA0-A48158AC4DE9}" srcId="{8CC6A584-5A5E-4891-819A-441CC185DBCA}" destId="{65BCF8AB-90CD-4EFA-A907-4F9F3EBF1195}" srcOrd="3" destOrd="0" parTransId="{BFA27ACE-4A8E-442E-A9D2-D3044FF837A8}" sibTransId="{9B5BEE48-3693-4000-B7E0-D82473A28CD8}"/>
    <dgm:cxn modelId="{1EBAB972-580A-4A79-9C0C-DBC361405B92}" srcId="{8CC6A584-5A5E-4891-819A-441CC185DBCA}" destId="{DF812526-C78A-411A-A1CC-43A6E889C692}" srcOrd="1" destOrd="0" parTransId="{4750E269-9EEF-4B73-9E6B-75BB2657214A}" sibTransId="{1C415A62-DBE2-443B-9C70-F73248FACD62}"/>
    <dgm:cxn modelId="{470CB160-A9E2-47E2-BF9D-495D14019B10}" type="presOf" srcId="{5148B7C0-273C-41BA-8676-CF6B243F49BA}" destId="{3C64BBCA-7DB9-49FD-9E41-4F4C6346DCD0}" srcOrd="0" destOrd="0" presId="urn:microsoft.com/office/officeart/2005/8/layout/radial5"/>
    <dgm:cxn modelId="{2686AC41-15F5-4D57-8D23-3D08F2BC687E}" type="presParOf" srcId="{D58514E7-1F74-441C-A0DF-0AB51C856FD9}" destId="{CBE29AC6-6891-47DC-8F02-B64533ED4991}" srcOrd="0" destOrd="0" presId="urn:microsoft.com/office/officeart/2005/8/layout/radial5"/>
    <dgm:cxn modelId="{41434DD8-692B-4EEA-B6F1-0940CB573518}" type="presParOf" srcId="{D58514E7-1F74-441C-A0DF-0AB51C856FD9}" destId="{E370C3D4-BFFB-47EA-A929-F1A915CD6665}" srcOrd="1" destOrd="0" presId="urn:microsoft.com/office/officeart/2005/8/layout/radial5"/>
    <dgm:cxn modelId="{6897EF88-608F-4C77-92F3-25A675F8DBC4}" type="presParOf" srcId="{E370C3D4-BFFB-47EA-A929-F1A915CD6665}" destId="{CFE83F2E-4625-4B4B-A1B7-59DA1FD5FE90}" srcOrd="0" destOrd="0" presId="urn:microsoft.com/office/officeart/2005/8/layout/radial5"/>
    <dgm:cxn modelId="{4CD51157-771B-402D-A0D8-633E44D25168}" type="presParOf" srcId="{D58514E7-1F74-441C-A0DF-0AB51C856FD9}" destId="{F016624B-5876-49AD-AAF6-F96EFD237285}" srcOrd="2" destOrd="0" presId="urn:microsoft.com/office/officeart/2005/8/layout/radial5"/>
    <dgm:cxn modelId="{09AF0558-64F0-4770-9083-F3C7C254FA88}" type="presParOf" srcId="{D58514E7-1F74-441C-A0DF-0AB51C856FD9}" destId="{DB7E38F7-AD33-4F22-B02F-9C025B1CE912}" srcOrd="3" destOrd="0" presId="urn:microsoft.com/office/officeart/2005/8/layout/radial5"/>
    <dgm:cxn modelId="{E1E46999-9BE1-44D6-89B6-C1D2FC31F187}" type="presParOf" srcId="{DB7E38F7-AD33-4F22-B02F-9C025B1CE912}" destId="{C73DB672-C035-4DF2-812A-DD76B3E061FF}" srcOrd="0" destOrd="0" presId="urn:microsoft.com/office/officeart/2005/8/layout/radial5"/>
    <dgm:cxn modelId="{B3602B52-C178-44E3-AAD5-D00363D03FDA}" type="presParOf" srcId="{D58514E7-1F74-441C-A0DF-0AB51C856FD9}" destId="{1C918F73-A5EB-4D48-A89D-48AC4C87DCA7}" srcOrd="4" destOrd="0" presId="urn:microsoft.com/office/officeart/2005/8/layout/radial5"/>
    <dgm:cxn modelId="{0A447908-08F2-490B-A4A2-DC039A3069ED}" type="presParOf" srcId="{D58514E7-1F74-441C-A0DF-0AB51C856FD9}" destId="{72504FCF-052B-4871-B095-00CF765ABCFF}" srcOrd="5" destOrd="0" presId="urn:microsoft.com/office/officeart/2005/8/layout/radial5"/>
    <dgm:cxn modelId="{479C9D68-737E-42E4-93AD-94F2DD2893AA}" type="presParOf" srcId="{72504FCF-052B-4871-B095-00CF765ABCFF}" destId="{49865F0A-A2B0-4C15-8221-9222EC2AECA9}" srcOrd="0" destOrd="0" presId="urn:microsoft.com/office/officeart/2005/8/layout/radial5"/>
    <dgm:cxn modelId="{494ACDBE-76BE-4F45-AD2E-D47A6D953952}" type="presParOf" srcId="{D58514E7-1F74-441C-A0DF-0AB51C856FD9}" destId="{3C64BBCA-7DB9-49FD-9E41-4F4C6346DCD0}" srcOrd="6" destOrd="0" presId="urn:microsoft.com/office/officeart/2005/8/layout/radial5"/>
    <dgm:cxn modelId="{8D2111D5-D052-4003-9A47-2FF529975B42}" type="presParOf" srcId="{D58514E7-1F74-441C-A0DF-0AB51C856FD9}" destId="{3800B7A1-309D-4A33-B292-614D7C4B1322}" srcOrd="7" destOrd="0" presId="urn:microsoft.com/office/officeart/2005/8/layout/radial5"/>
    <dgm:cxn modelId="{9F7CB2BA-34C9-4D4B-8789-E4C4FFC5B8EA}" type="presParOf" srcId="{3800B7A1-309D-4A33-B292-614D7C4B1322}" destId="{25637808-8912-4A0A-A1CD-76BD6D012481}" srcOrd="0" destOrd="0" presId="urn:microsoft.com/office/officeart/2005/8/layout/radial5"/>
    <dgm:cxn modelId="{F23C8099-4191-4CA2-84B8-4D0B528652D5}" type="presParOf" srcId="{D58514E7-1F74-441C-A0DF-0AB51C856FD9}" destId="{AD9DDE4E-B0A1-4CC7-8B79-016AA583766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6942F-ECE7-4B49-BCBD-8DB5A8EF198D}">
      <dsp:nvSpPr>
        <dsp:cNvPr id="0" name=""/>
        <dsp:cNvSpPr/>
      </dsp:nvSpPr>
      <dsp:spPr>
        <a:xfrm>
          <a:off x="2503713" y="849"/>
          <a:ext cx="3355961" cy="1170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конкурс в области качества «Сделано на Кубани»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8003" y="35139"/>
        <a:ext cx="3287381" cy="1102172"/>
      </dsp:txXfrm>
    </dsp:sp>
    <dsp:sp modelId="{5B46F8AA-BD33-4907-86CC-2C40FD941134}">
      <dsp:nvSpPr>
        <dsp:cNvPr id="0" name=""/>
        <dsp:cNvSpPr/>
      </dsp:nvSpPr>
      <dsp:spPr>
        <a:xfrm rot="3600000">
          <a:off x="4615696" y="2054387"/>
          <a:ext cx="1063858" cy="40976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738625" y="2136340"/>
        <a:ext cx="818000" cy="245857"/>
      </dsp:txXfrm>
    </dsp:sp>
    <dsp:sp modelId="{C014AA1D-1CCC-492F-AB24-51104C49CAF3}">
      <dsp:nvSpPr>
        <dsp:cNvPr id="0" name=""/>
        <dsp:cNvSpPr/>
      </dsp:nvSpPr>
      <dsp:spPr>
        <a:xfrm>
          <a:off x="4843830" y="3346937"/>
          <a:ext cx="2539455" cy="1170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Оператор конкурса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ГКУ КК «Центр развития торговли»</a:t>
          </a:r>
          <a:endParaRPr lang="ru-RU" sz="1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78120" y="3381227"/>
        <a:ext cx="2470875" cy="1102172"/>
      </dsp:txXfrm>
    </dsp:sp>
    <dsp:sp modelId="{302A3DAC-41ED-4AC8-93F5-8BEBD87273FA}">
      <dsp:nvSpPr>
        <dsp:cNvPr id="0" name=""/>
        <dsp:cNvSpPr/>
      </dsp:nvSpPr>
      <dsp:spPr>
        <a:xfrm rot="10800000">
          <a:off x="3646989" y="3727431"/>
          <a:ext cx="1063858" cy="40976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769918" y="3809384"/>
        <a:ext cx="818000" cy="245857"/>
      </dsp:txXfrm>
    </dsp:sp>
    <dsp:sp modelId="{22B45B8E-99B7-43A1-87A6-AE67FCF83CDD}">
      <dsp:nvSpPr>
        <dsp:cNvPr id="0" name=""/>
        <dsp:cNvSpPr/>
      </dsp:nvSpPr>
      <dsp:spPr>
        <a:xfrm>
          <a:off x="985651" y="3346937"/>
          <a:ext cx="2528356" cy="1170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Организатор конкурса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потребительской сферы и регулирования рынка алкоголя Краснодарского края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9941" y="3381227"/>
        <a:ext cx="2459776" cy="1102172"/>
      </dsp:txXfrm>
    </dsp:sp>
    <dsp:sp modelId="{FD1D26A9-4BA9-407E-B14C-297B1C073D1F}">
      <dsp:nvSpPr>
        <dsp:cNvPr id="0" name=""/>
        <dsp:cNvSpPr/>
      </dsp:nvSpPr>
      <dsp:spPr>
        <a:xfrm rot="18000000">
          <a:off x="2683832" y="2054387"/>
          <a:ext cx="1063858" cy="40976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806761" y="2136340"/>
        <a:ext cx="818000" cy="245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29AC6-6891-47DC-8F02-B64533ED4991}">
      <dsp:nvSpPr>
        <dsp:cNvPr id="0" name=""/>
        <dsp:cNvSpPr/>
      </dsp:nvSpPr>
      <dsp:spPr>
        <a:xfrm>
          <a:off x="3815590" y="1605206"/>
          <a:ext cx="1700497" cy="17080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Меры поддержки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4622" y="1855345"/>
        <a:ext cx="1202433" cy="1207775"/>
      </dsp:txXfrm>
    </dsp:sp>
    <dsp:sp modelId="{E370C3D4-BFFB-47EA-A929-F1A915CD6665}">
      <dsp:nvSpPr>
        <dsp:cNvPr id="0" name=""/>
        <dsp:cNvSpPr/>
      </dsp:nvSpPr>
      <dsp:spPr>
        <a:xfrm rot="16254243">
          <a:off x="4599145" y="1234664"/>
          <a:ext cx="165105" cy="439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623520" y="1347258"/>
        <a:ext cx="115574" cy="263497"/>
      </dsp:txXfrm>
    </dsp:sp>
    <dsp:sp modelId="{F016624B-5876-49AD-AAF6-F96EFD237285}">
      <dsp:nvSpPr>
        <dsp:cNvPr id="0" name=""/>
        <dsp:cNvSpPr/>
      </dsp:nvSpPr>
      <dsp:spPr>
        <a:xfrm>
          <a:off x="3048023" y="2193"/>
          <a:ext cx="3292793" cy="129165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выставках и ярмарках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0241" y="191351"/>
        <a:ext cx="2328357" cy="913335"/>
      </dsp:txXfrm>
    </dsp:sp>
    <dsp:sp modelId="{DB7E38F7-AD33-4F22-B02F-9C025B1CE912}">
      <dsp:nvSpPr>
        <dsp:cNvPr id="0" name=""/>
        <dsp:cNvSpPr/>
      </dsp:nvSpPr>
      <dsp:spPr>
        <a:xfrm rot="94118">
          <a:off x="5557216" y="2265430"/>
          <a:ext cx="99922" cy="439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557222" y="2352852"/>
        <a:ext cx="69945" cy="263497"/>
      </dsp:txXfrm>
    </dsp:sp>
    <dsp:sp modelId="{1C918F73-A5EB-4D48-A89D-48AC4C87DCA7}">
      <dsp:nvSpPr>
        <dsp:cNvPr id="0" name=""/>
        <dsp:cNvSpPr/>
      </dsp:nvSpPr>
      <dsp:spPr>
        <a:xfrm>
          <a:off x="5699443" y="1889616"/>
          <a:ext cx="3498644" cy="129165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Обозначение товаров на полках магазинов, закупочные сессии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1808" y="2078774"/>
        <a:ext cx="2473914" cy="913335"/>
      </dsp:txXfrm>
    </dsp:sp>
    <dsp:sp modelId="{72504FCF-052B-4871-B095-00CF765ABCFF}">
      <dsp:nvSpPr>
        <dsp:cNvPr id="0" name=""/>
        <dsp:cNvSpPr/>
      </dsp:nvSpPr>
      <dsp:spPr>
        <a:xfrm rot="5345757">
          <a:off x="4599146" y="3244639"/>
          <a:ext cx="165104" cy="439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623521" y="3307709"/>
        <a:ext cx="115573" cy="263497"/>
      </dsp:txXfrm>
    </dsp:sp>
    <dsp:sp modelId="{3C64BBCA-7DB9-49FD-9E41-4F4C6346DCD0}">
      <dsp:nvSpPr>
        <dsp:cNvPr id="0" name=""/>
        <dsp:cNvSpPr/>
      </dsp:nvSpPr>
      <dsp:spPr>
        <a:xfrm>
          <a:off x="3007071" y="3624620"/>
          <a:ext cx="3374697" cy="129165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Рекламная кампания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1284" y="3813778"/>
        <a:ext cx="2386271" cy="913335"/>
      </dsp:txXfrm>
    </dsp:sp>
    <dsp:sp modelId="{3800B7A1-309D-4A33-B292-614D7C4B1322}">
      <dsp:nvSpPr>
        <dsp:cNvPr id="0" name=""/>
        <dsp:cNvSpPr/>
      </dsp:nvSpPr>
      <dsp:spPr>
        <a:xfrm rot="10777561">
          <a:off x="3482540" y="2246607"/>
          <a:ext cx="235371" cy="4391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553150" y="2334209"/>
        <a:ext cx="164760" cy="263497"/>
      </dsp:txXfrm>
    </dsp:sp>
    <dsp:sp modelId="{AD9DDE4E-B0A1-4CC7-8B79-016AA583766B}">
      <dsp:nvSpPr>
        <dsp:cNvPr id="0" name=""/>
        <dsp:cNvSpPr/>
      </dsp:nvSpPr>
      <dsp:spPr>
        <a:xfrm>
          <a:off x="126362" y="1832445"/>
          <a:ext cx="3245377" cy="129165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меры поддержки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636" y="2021603"/>
        <a:ext cx="2294829" cy="913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BDE9A0E9-2CF7-4758-803C-BA71F1410A99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9"/>
            <a:ext cx="5438775" cy="3908425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36E8683-96A8-43B5-9A5A-7997CA24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8683-96A8-43B5-9A5A-7997CA2478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06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8683-96A8-43B5-9A5A-7997CA2478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22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9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9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8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8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3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F6D8C-23F9-4A97-9724-CC396E96940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8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8683-96A8-43B5-9A5A-7997CA2478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8683-96A8-43B5-9A5A-7997CA24786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4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1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2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0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4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65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5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6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1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7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3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4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E422E-B8EA-4429-81D3-B87F4D953075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DD622-55C1-477F-99D3-95609CB0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0.jpe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5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744"/>
          <a:stretch/>
        </p:blipFill>
        <p:spPr>
          <a:xfrm>
            <a:off x="0" y="-24714"/>
            <a:ext cx="12192000" cy="6895071"/>
          </a:xfrm>
          <a:prstGeom prst="rect">
            <a:avLst/>
          </a:prstGeom>
        </p:spPr>
      </p:pic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8965" y="1902899"/>
            <a:ext cx="62266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краевого конкурса в области качества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«Сделано на Кубани»</a:t>
            </a:r>
            <a:endParaRPr lang="ru-RU" sz="3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30249" y="185911"/>
            <a:ext cx="54840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524000" y="5913312"/>
            <a:ext cx="9153556" cy="6926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0" y="6205898"/>
            <a:ext cx="9134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"Меридиан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Кавказский 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79400" y="700180"/>
            <a:ext cx="28543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Непищевая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масложировая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продукция: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твердое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72%.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твердое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65%.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твердое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72% "Традиционное".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твердое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65% "Традиционное" с маркировкой "Меридиан".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72%.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косметическая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марка "Детское":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туалетное твердое "Красавчик".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туалетное твердое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Красавчик" с экстрактом ромашки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туалетное твердое "Красавчик" с экстрактом череды. Мыло туалетное твердое "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МалышОк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 экстрактом ромашки.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туалетное твердое "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МалышОк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 экстрактом череды.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11" y="2544959"/>
            <a:ext cx="1946050" cy="1863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2" y="642895"/>
            <a:ext cx="2485268" cy="1656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2" y="4602816"/>
            <a:ext cx="2485268" cy="1656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76" y="2662779"/>
            <a:ext cx="2093510" cy="1395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8" y="3735258"/>
            <a:ext cx="1647094" cy="2470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9" y="3807495"/>
            <a:ext cx="1535271" cy="2302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71" y="481706"/>
            <a:ext cx="2148501" cy="14323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73" y="1527892"/>
            <a:ext cx="2175008" cy="14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48" y="3670829"/>
            <a:ext cx="3025205" cy="213270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524000" y="5913312"/>
            <a:ext cx="9153556" cy="6926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10644" y="6007903"/>
            <a:ext cx="9134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"Кропоткинский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монтажных и специальных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приспособлений", Кавказский 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16805" y="1178363"/>
            <a:ext cx="26386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выдувные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(пресс-формы).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переработки полимерных материалов: автоматы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выдува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ПЭТ тары, торговой марки "ЗАО "Кропоткинский завод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МиССП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модели: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А-12000-7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А-8000-5, А-6000-4, А-4000-3, А-3000-3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переработки полимерных материалов: автоматы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выдува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ПЭТ тары, торговой марки "ЗАО "Кропоткинский завод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МиССП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модели: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А-6000-4(О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А-4000-2, А-3000-3/3, А-2000-2, А-2000-Ф-4.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702635"/>
            <a:ext cx="4089400" cy="2132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05" y="2742412"/>
            <a:ext cx="2934299" cy="1956915"/>
          </a:xfrm>
          <a:prstGeom prst="rect">
            <a:avLst/>
          </a:prstGeom>
        </p:spPr>
      </p:pic>
      <p:sp>
        <p:nvSpPr>
          <p:cNvPr id="11" name="7-конечная звезда 10"/>
          <p:cNvSpPr/>
          <p:nvPr/>
        </p:nvSpPr>
        <p:spPr>
          <a:xfrm>
            <a:off x="5768135" y="2918158"/>
            <a:ext cx="1665924" cy="434404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Повторно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25056"/>
            <a:ext cx="12192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присвоения знака качества «Сделано на Кубани»</a:t>
            </a:r>
          </a:p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экспертной оценки товаров</a:t>
            </a:r>
            <a:endParaRPr lang="ru-RU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89" y="2361345"/>
            <a:ext cx="3703240" cy="2468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40" y="4325980"/>
            <a:ext cx="3635897" cy="2423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83" y="2361345"/>
            <a:ext cx="3635896" cy="24239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83" y="4325980"/>
            <a:ext cx="3635897" cy="24239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1" y="2361345"/>
            <a:ext cx="3356910" cy="22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21257" r="1"/>
          <a:stretch/>
        </p:blipFill>
        <p:spPr>
          <a:xfrm>
            <a:off x="-1" y="1242874"/>
            <a:ext cx="12192001" cy="57194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b="2442"/>
          <a:stretch/>
        </p:blipFill>
        <p:spPr>
          <a:xfrm>
            <a:off x="925155" y="1267006"/>
            <a:ext cx="7101245" cy="56953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83643870"/>
              </p:ext>
            </p:extLst>
          </p:nvPr>
        </p:nvGraphicFramePr>
        <p:xfrm>
          <a:off x="0" y="1904592"/>
          <a:ext cx="9515475" cy="4918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242873"/>
            <a:ext cx="93036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присвоения знака качества «Сделано на Кубани»</a:t>
            </a:r>
          </a:p>
        </p:txBody>
      </p:sp>
    </p:spTree>
    <p:extLst>
      <p:ext uri="{BB962C8B-B14F-4D97-AF65-F5344CB8AC3E}">
        <p14:creationId xmlns:p14="http://schemas.microsoft.com/office/powerpoint/2010/main" val="37720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436782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меры поддержки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2857" y="2259554"/>
            <a:ext cx="4136572" cy="81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развития промышленности Краснодарского края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2857" y="3318236"/>
            <a:ext cx="4136572" cy="81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микрофинансирования Краснодарского края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2857" y="4376918"/>
            <a:ext cx="4136572" cy="81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развития бизнеса Краснодарского края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2857" y="5435600"/>
            <a:ext cx="4136572" cy="81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поддержки экспорта Краснодарского края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345" y="2259554"/>
            <a:ext cx="1093301" cy="926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665" y="3290300"/>
            <a:ext cx="848659" cy="812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322" y="4475343"/>
            <a:ext cx="1476375" cy="714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658" y="5392799"/>
            <a:ext cx="1140671" cy="91547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512601" y="2120207"/>
            <a:ext cx="5505228" cy="44605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процентной ставки по кредитам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инжиниринговые услуги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оручительство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товарного знака, сертификация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маркетинговые услуги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ыставочные мероприятия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родвижение товаров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пределами края (экспорт)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другие мероприятия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5" y="4162307"/>
            <a:ext cx="3840206" cy="21601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1512642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выставках и ярмарках различных уровней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2150316"/>
            <a:ext cx="3973591" cy="2235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89" y="4127863"/>
            <a:ext cx="2926080" cy="2194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" y="2150316"/>
            <a:ext cx="3147632" cy="23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436782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товаров на полках магазинов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20826" r="20709" b="1587"/>
          <a:stretch/>
        </p:blipFill>
        <p:spPr>
          <a:xfrm>
            <a:off x="615124" y="2127358"/>
            <a:ext cx="3290271" cy="455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3" y="2127358"/>
            <a:ext cx="3926529" cy="2207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4" y="4502538"/>
            <a:ext cx="3926529" cy="2207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2"/>
          <a:stretch/>
        </p:blipFill>
        <p:spPr>
          <a:xfrm>
            <a:off x="8823166" y="2142790"/>
            <a:ext cx="2987834" cy="45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315147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Рекламная кампания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27222" r="38672" b="36798"/>
          <a:stretch/>
        </p:blipFill>
        <p:spPr>
          <a:xfrm>
            <a:off x="4486988" y="1999218"/>
            <a:ext cx="3957905" cy="2207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21525" b="15502"/>
          <a:stretch/>
        </p:blipFill>
        <p:spPr>
          <a:xfrm>
            <a:off x="4493064" y="4368034"/>
            <a:ext cx="3951829" cy="2191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170" y="2046806"/>
            <a:ext cx="3126861" cy="2160377"/>
          </a:xfrm>
          <a:prstGeom prst="rect">
            <a:avLst/>
          </a:prstGeom>
        </p:spPr>
      </p:pic>
      <p:pic>
        <p:nvPicPr>
          <p:cNvPr id="12294" name="Picture 6" descr="https://online-red.com/images/radio-logo/pervoye-radio-kuban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1661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kubnews.ru/upload/resize_cache/iblock/e29/1200_630_2/e29e44f4c45ffe923157b4706a0a9de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48" y="3911086"/>
            <a:ext cx="2142268" cy="1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Радио &amp;quot;Казак FM&amp;quot;. Настоящее раздольное радио&amp;#33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37" y="1999218"/>
            <a:ext cx="1420165" cy="14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Телеканал Краснодар (серый).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9" y="5511461"/>
            <a:ext cx="35242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4415622"/>
            <a:ext cx="3126861" cy="2177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6" y="4398579"/>
            <a:ext cx="3460569" cy="23070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5085" y="1317157"/>
            <a:ext cx="1219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лабораторные исследования</a:t>
            </a:r>
            <a:endParaRPr lang="ru-RU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55" y="14382"/>
            <a:ext cx="1031332" cy="12284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005" y="1901932"/>
            <a:ext cx="5352913" cy="40018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0200" y="1788721"/>
            <a:ext cx="5974805" cy="13362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1083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продовольственных товара и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102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непродовольственных товара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6" y="3365076"/>
            <a:ext cx="2920344" cy="1946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6000" y="5871017"/>
            <a:ext cx="61092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 </a:t>
            </a:r>
            <a:r>
              <a:rPr lang="en-US" sz="2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https://product-of-kuban.ru</a:t>
            </a:r>
            <a:r>
              <a:rPr lang="en-US" sz="2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разделе «Лабораторные исследования»</a:t>
            </a:r>
            <a:endParaRPr lang="ru-RU" sz="2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315147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3" y="3496643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</a:t>
            </a:r>
          </a:p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регулирования рынка алкоголя Краснодарского края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https://dps.krasnodar.ru/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5059832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Краснодарского края</a:t>
            </a:r>
          </a:p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торговли»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https://crt-kk.ru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тел. +7 (861) 262-46-78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1975007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</a:p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 конкурса в области качества «Сделано на Кубани»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https://product-of-kuban.ru/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25056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знака качества «Сделано на Кубани»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Петербургском международном экономическом форуме в 2017 году</a:t>
            </a:r>
            <a:endParaRPr lang="ru-RU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Презентация товарного знака «Сделано на Кубани» © Фото пресс-службы администрации Краснодарского кр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22" y="2389051"/>
            <a:ext cx="7388354" cy="410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97" y="3281047"/>
            <a:ext cx="1162941" cy="1160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" y="5056282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85" y="2200275"/>
            <a:ext cx="2316621" cy="2311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44616231"/>
              </p:ext>
            </p:extLst>
          </p:nvPr>
        </p:nvGraphicFramePr>
        <p:xfrm>
          <a:off x="1515693" y="2048212"/>
          <a:ext cx="8368937" cy="4518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потребительской сферы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60" y="4205453"/>
            <a:ext cx="1149602" cy="114701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782268" y="1553260"/>
            <a:ext cx="3272226" cy="220769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«Сделано на Кубани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 OF KUBAN»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 под № 694528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Роспатенте (г. Москва).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торговли» -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правообладатель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товарного знака № 694528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26372" y="4078237"/>
            <a:ext cx="3238500" cy="22777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проводится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2018 года в соответствии с: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убернатора Краснодарского края;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приказом департамента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потребительской сферы и регулирования рынка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алкоголя Краснодарского края.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85805" y="3938946"/>
            <a:ext cx="2528356" cy="898331"/>
            <a:chOff x="985651" y="3346937"/>
            <a:chExt cx="2528356" cy="1170752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985651" y="3346937"/>
              <a:ext cx="2528356" cy="1170752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019941" y="3381227"/>
              <a:ext cx="2459776" cy="11021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Муниципальные образования   Краснодарского края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85805" y="2544357"/>
            <a:ext cx="2528356" cy="1170752"/>
            <a:chOff x="985651" y="3346937"/>
            <a:chExt cx="2528356" cy="1170752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985651" y="3346937"/>
              <a:ext cx="2528356" cy="1170752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019941" y="3381227"/>
              <a:ext cx="2459776" cy="11021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                     сельского хозяйства                          и перерабатывающей промышленности Краснодарского края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85805" y="1398849"/>
            <a:ext cx="2528356" cy="921672"/>
            <a:chOff x="985651" y="3346937"/>
            <a:chExt cx="2528356" cy="1170752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985651" y="3346937"/>
              <a:ext cx="2528356" cy="1170752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019941" y="3381227"/>
              <a:ext cx="2459776" cy="110217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промышленности Краснодарского края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24" name="Прямая со стрелкой 1023"/>
          <p:cNvCxnSpPr/>
          <p:nvPr/>
        </p:nvCxnSpPr>
        <p:spPr>
          <a:xfrm flipH="1">
            <a:off x="2868891" y="4360487"/>
            <a:ext cx="560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/>
          <p:nvPr/>
        </p:nvCxnSpPr>
        <p:spPr>
          <a:xfrm>
            <a:off x="3429103" y="1859685"/>
            <a:ext cx="25505" cy="2500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868891" y="3129733"/>
            <a:ext cx="560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868890" y="1852518"/>
            <a:ext cx="560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/>
          <p:nvPr/>
        </p:nvCxnSpPr>
        <p:spPr>
          <a:xfrm>
            <a:off x="3441855" y="2644311"/>
            <a:ext cx="5598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3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b="2442"/>
          <a:stretch/>
        </p:blipFill>
        <p:spPr>
          <a:xfrm>
            <a:off x="5090754" y="1242873"/>
            <a:ext cx="7101245" cy="56953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b="2442"/>
          <a:stretch/>
        </p:blipFill>
        <p:spPr>
          <a:xfrm>
            <a:off x="-1" y="1091287"/>
            <a:ext cx="7101245" cy="56953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потребительской сферы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74700" y="1325931"/>
            <a:ext cx="1574800" cy="1536700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2018  по 2022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095999" y="1325931"/>
            <a:ext cx="1574800" cy="1536700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2023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95500" y="261620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департамента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28.12.2017 № 207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80300" y="261620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департамента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01.03.2023 № 49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95500" y="3651250"/>
            <a:ext cx="3022600" cy="850900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раза в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95500" y="468630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и награждение 2 раза в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95500" y="572135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присваивался товару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480300" y="572135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80300" y="468630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и награждение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480300" y="3651250"/>
            <a:ext cx="3022600" cy="850900"/>
          </a:xfrm>
          <a:prstGeom prst="round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год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(Блок 1 и Блок 2)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5257800" y="2945688"/>
            <a:ext cx="2082800" cy="27548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5257800" y="3938956"/>
            <a:ext cx="2082800" cy="27548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5257800" y="4974006"/>
            <a:ext cx="2082800" cy="27548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5257800" y="6009056"/>
            <a:ext cx="2082800" cy="27548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0"/>
            <a:ext cx="12192000" cy="124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потребительской сферы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алкоголя Краснодарского края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КК «Центр развития торговли»</a:t>
            </a:r>
          </a:p>
        </p:txBody>
      </p:sp>
      <p:pic>
        <p:nvPicPr>
          <p:cNvPr id="1026" name="Picture 2" descr="https://admkrai.krasnodar.ru/bitrix/templates/new_admkrai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3057"/>
            <a:ext cx="919099" cy="1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660" y="96745"/>
            <a:ext cx="1051750" cy="1049383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757996" y="2463097"/>
            <a:ext cx="4403490" cy="950663"/>
          </a:xfrm>
          <a:prstGeom prst="wedgeRoundRectCallou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день: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товаропроизводителя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flipH="1">
            <a:off x="6757996" y="1454689"/>
            <a:ext cx="4403490" cy="765998"/>
          </a:xfrm>
          <a:prstGeom prst="wedgeRoundRectCallou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2018-2024)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конкурсов «Сделано на Кубани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(Блок 1)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760337" y="1454689"/>
            <a:ext cx="3700034" cy="1090474"/>
          </a:xfrm>
          <a:prstGeom prst="wedgeRoundRectCallou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краевой конкурс </a:t>
            </a:r>
            <a:b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 на Кубани»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flipH="1">
            <a:off x="760337" y="2867461"/>
            <a:ext cx="3700034" cy="1090474"/>
          </a:xfrm>
          <a:prstGeom prst="wedgeRoundRectCallou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</a:t>
            </a:r>
          </a:p>
          <a:p>
            <a:pPr algn="ctr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марта-12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–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заявок и документов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оценка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>
            <a:off x="760337" y="4273227"/>
            <a:ext cx="3700034" cy="1090474"/>
          </a:xfrm>
          <a:prstGeom prst="wedgeRoundRectCallou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2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июля-15 августа –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заявок и документов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оценка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760337" y="5678993"/>
            <a:ext cx="3700034" cy="990600"/>
          </a:xfrm>
          <a:prstGeom prst="flowChartAlternateProcess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ктябрь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подведение итогов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оябрь-декабрь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награждение победителей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757996" y="3672299"/>
            <a:ext cx="4476061" cy="600928"/>
          </a:xfrm>
          <a:prstGeom prst="flowChartAlternateProcess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из муниципального образования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район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96" y="2467323"/>
            <a:ext cx="725935" cy="72430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0800000">
            <a:off x="4632960" y="4685211"/>
            <a:ext cx="748937" cy="3918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061" y="4368755"/>
            <a:ext cx="4160425" cy="23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45075" y="1422023"/>
            <a:ext cx="2215204" cy="48322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55494" y="281351"/>
            <a:ext cx="3203848" cy="739060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84233" y="928671"/>
            <a:ext cx="2271269" cy="93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1088" y="6022028"/>
            <a:ext cx="916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"Южный полюс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66077" y="1223435"/>
            <a:ext cx="12089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524000" y="99841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подсолнечное рафинированное дезодорированное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вымороженное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"Высший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сорт" "Краснодарское Отборное",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фасованное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59" y="1695822"/>
            <a:ext cx="2848970" cy="4275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55" y="2445920"/>
            <a:ext cx="559471" cy="1090169"/>
          </a:xfrm>
          <a:prstGeom prst="rect">
            <a:avLst/>
          </a:prstGeom>
        </p:spPr>
      </p:pic>
      <p:sp>
        <p:nvSpPr>
          <p:cNvPr id="13" name="7-конечная звезда 12"/>
          <p:cNvSpPr/>
          <p:nvPr/>
        </p:nvSpPr>
        <p:spPr>
          <a:xfrm>
            <a:off x="2327028" y="1852412"/>
            <a:ext cx="1665924" cy="434404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Повторно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45075" y="1422023"/>
            <a:ext cx="2215204" cy="48322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55494" y="281351"/>
            <a:ext cx="3203848" cy="739060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84233" y="928671"/>
            <a:ext cx="2271269" cy="93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1088" y="6022028"/>
            <a:ext cx="916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"Мичурина",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66077" y="1223435"/>
            <a:ext cx="12089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524000" y="9984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10" y="3516202"/>
            <a:ext cx="3041487" cy="2501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06" y="3547999"/>
            <a:ext cx="2850247" cy="2343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11" y="1582619"/>
            <a:ext cx="3041487" cy="1756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07" y="1582619"/>
            <a:ext cx="2850247" cy="1756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247" y="2140154"/>
            <a:ext cx="559471" cy="1090169"/>
          </a:xfrm>
          <a:prstGeom prst="rect">
            <a:avLst/>
          </a:prstGeom>
        </p:spPr>
      </p:pic>
      <p:sp>
        <p:nvSpPr>
          <p:cNvPr id="18" name="7-конечная звезда 17"/>
          <p:cNvSpPr/>
          <p:nvPr/>
        </p:nvSpPr>
        <p:spPr>
          <a:xfrm>
            <a:off x="5167020" y="1546646"/>
            <a:ext cx="1665924" cy="434404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Повторно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0517" y="3389426"/>
            <a:ext cx="5789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!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96" y="3039290"/>
            <a:ext cx="2661250" cy="266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5" y="3160399"/>
            <a:ext cx="2661250" cy="26612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45075" y="1422023"/>
            <a:ext cx="2215204" cy="48322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55494" y="281351"/>
            <a:ext cx="3203848" cy="739060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0" y="603975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"КАВКАЗСКИЙ БЮВЕТ",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район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40051" y="1387289"/>
            <a:ext cx="265205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Напитки безалкогольные сильногазированные с торговой маркой "Лимонадные истории": "Груша", "Лимонад", "Тархун", "Вишня", "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Мохито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Напитки безалкогольные сильногазированные "Кола", "Лимон", "Апельсин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Вода питьевая "КАВКАЗСКИЙ БЮВЕТ" негазированная. Вода питьевая "КАВКАЗСКИЙ БЮВЕТ" газированная.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70" y="597584"/>
            <a:ext cx="2661250" cy="266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35" y="572047"/>
            <a:ext cx="2661250" cy="266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73" y="642857"/>
            <a:ext cx="2661250" cy="2661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36" y="3074041"/>
            <a:ext cx="2661250" cy="2661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432" y="2024725"/>
            <a:ext cx="723900" cy="23241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697" y="2185641"/>
            <a:ext cx="847725" cy="228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33" y="699413"/>
            <a:ext cx="935059" cy="701294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288263" y="958039"/>
            <a:ext cx="5789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!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1510644" y="535761"/>
            <a:ext cx="8157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95604" y="142852"/>
            <a:ext cx="7657982" cy="50004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краевой конкурс в области качества «Сделано на Кубани»</a:t>
            </a:r>
            <a:endParaRPr lang="ru-RU" sz="2000" dirty="0"/>
          </a:p>
        </p:txBody>
      </p:sp>
      <p:pic>
        <p:nvPicPr>
          <p:cNvPr id="17" name="Picture 2" descr="D:\Папка User\!!!СДЕЛАНО НА КУБАНИ\ИНФО в соцсети\знак Сделано на Кубани\01.02.2018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901" y="142852"/>
            <a:ext cx="787601" cy="7858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0" y="607618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МолПромКубань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66077" y="1223435"/>
            <a:ext cx="12089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537948" y="684825"/>
            <a:ext cx="91573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Напиток безалкогольный на растительном сырье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Prolate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"Банановый"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стерилизованный.  Напитки безалкогольные на растительном сырье стерилизованные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асептического розлива: "Кокосовый", "Миндальный", "Соевый", "Гречишный".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Напиток безалкогольный на растительном сырье стерилизованный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асептического розлива: "Овсяный".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12" y="2098221"/>
            <a:ext cx="1405634" cy="2498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30" y="3477072"/>
            <a:ext cx="1405634" cy="2498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59" y="3487323"/>
            <a:ext cx="1405634" cy="2498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458" y="3477071"/>
            <a:ext cx="1405634" cy="2498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23" y="2098222"/>
            <a:ext cx="1405634" cy="2498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5" y="2098221"/>
            <a:ext cx="1405634" cy="24989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37" y="2108471"/>
            <a:ext cx="935059" cy="701294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6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703</TotalTime>
  <Words>934</Words>
  <Application>Microsoft Office PowerPoint</Application>
  <PresentationFormat>Широкоэкранный</PresentationFormat>
  <Paragraphs>204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Матюшенко Татьяна Викторовна</dc:creator>
  <cp:lastModifiedBy>Матюшенко Татьяна Викторовна</cp:lastModifiedBy>
  <cp:revision>85</cp:revision>
  <cp:lastPrinted>2024-06-17T13:36:11Z</cp:lastPrinted>
  <dcterms:created xsi:type="dcterms:W3CDTF">2022-09-08T05:42:10Z</dcterms:created>
  <dcterms:modified xsi:type="dcterms:W3CDTF">2024-06-17T13:40:36Z</dcterms:modified>
</cp:coreProperties>
</file>